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4"/>
  </p:notesMasterIdLst>
  <p:sldIdLst>
    <p:sldId id="256" r:id="rId2"/>
    <p:sldId id="271" r:id="rId3"/>
    <p:sldId id="278" r:id="rId4"/>
    <p:sldId id="267" r:id="rId5"/>
    <p:sldId id="266" r:id="rId6"/>
    <p:sldId id="284" r:id="rId7"/>
    <p:sldId id="290" r:id="rId8"/>
    <p:sldId id="288" r:id="rId9"/>
    <p:sldId id="282" r:id="rId10"/>
    <p:sldId id="279" r:id="rId11"/>
    <p:sldId id="269" r:id="rId12"/>
    <p:sldId id="257" r:id="rId13"/>
    <p:sldId id="276" r:id="rId14"/>
    <p:sldId id="272" r:id="rId15"/>
    <p:sldId id="287" r:id="rId16"/>
    <p:sldId id="268" r:id="rId17"/>
    <p:sldId id="281" r:id="rId18"/>
    <p:sldId id="289" r:id="rId19"/>
    <p:sldId id="283" r:id="rId20"/>
    <p:sldId id="285" r:id="rId21"/>
    <p:sldId id="286" r:id="rId22"/>
    <p:sldId id="291" r:id="rId23"/>
    <p:sldId id="258" r:id="rId24"/>
    <p:sldId id="260" r:id="rId25"/>
    <p:sldId id="259" r:id="rId26"/>
    <p:sldId id="280" r:id="rId27"/>
    <p:sldId id="261" r:id="rId28"/>
    <p:sldId id="262" r:id="rId29"/>
    <p:sldId id="277" r:id="rId30"/>
    <p:sldId id="270" r:id="rId31"/>
    <p:sldId id="274" r:id="rId32"/>
    <p:sldId id="265" r:id="rId3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sz="1200" i="1" kern="1200">
        <a:solidFill>
          <a:schemeClr val="bg1"/>
        </a:solidFill>
        <a:latin typeface="Arial Narrow" pitchFamily="32" charset="0"/>
        <a:ea typeface="MS Gothic" charset="-128"/>
        <a:cs typeface="+mn-cs"/>
      </a:defRPr>
    </a:lvl1pPr>
    <a:lvl2pPr marL="431800" indent="-215900"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sz="1200" i="1" kern="1200">
        <a:solidFill>
          <a:schemeClr val="bg1"/>
        </a:solidFill>
        <a:latin typeface="Arial Narrow" pitchFamily="32" charset="0"/>
        <a:ea typeface="MS Gothic" charset="-128"/>
        <a:cs typeface="+mn-cs"/>
      </a:defRPr>
    </a:lvl2pPr>
    <a:lvl3pPr marL="647700" indent="-215900"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sz="1200" i="1" kern="1200">
        <a:solidFill>
          <a:schemeClr val="bg1"/>
        </a:solidFill>
        <a:latin typeface="Arial Narrow" pitchFamily="32" charset="0"/>
        <a:ea typeface="MS Gothic" charset="-128"/>
        <a:cs typeface="+mn-cs"/>
      </a:defRPr>
    </a:lvl3pPr>
    <a:lvl4pPr marL="863600" indent="-215900"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sz="1200" i="1" kern="1200">
        <a:solidFill>
          <a:schemeClr val="bg1"/>
        </a:solidFill>
        <a:latin typeface="Arial Narrow" pitchFamily="32" charset="0"/>
        <a:ea typeface="MS Gothic" charset="-128"/>
        <a:cs typeface="+mn-cs"/>
      </a:defRPr>
    </a:lvl4pPr>
    <a:lvl5pPr marL="1079500" indent="-215900"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sz="1200" i="1" kern="1200">
        <a:solidFill>
          <a:schemeClr val="bg1"/>
        </a:solidFill>
        <a:latin typeface="Arial Narrow" pitchFamily="32" charset="0"/>
        <a:ea typeface="MS Gothic" charset="-128"/>
        <a:cs typeface="+mn-cs"/>
      </a:defRPr>
    </a:lvl5pPr>
    <a:lvl6pPr marL="2286000" algn="l" defTabSz="914400" rtl="0" eaLnBrk="1" latinLnBrk="0" hangingPunct="1">
      <a:defRPr sz="1200" i="1" kern="1200">
        <a:solidFill>
          <a:schemeClr val="bg1"/>
        </a:solidFill>
        <a:latin typeface="Arial Narrow" pitchFamily="32" charset="0"/>
        <a:ea typeface="MS Gothic" charset="-128"/>
        <a:cs typeface="+mn-cs"/>
      </a:defRPr>
    </a:lvl6pPr>
    <a:lvl7pPr marL="2743200" algn="l" defTabSz="914400" rtl="0" eaLnBrk="1" latinLnBrk="0" hangingPunct="1">
      <a:defRPr sz="1200" i="1" kern="1200">
        <a:solidFill>
          <a:schemeClr val="bg1"/>
        </a:solidFill>
        <a:latin typeface="Arial Narrow" pitchFamily="32" charset="0"/>
        <a:ea typeface="MS Gothic" charset="-128"/>
        <a:cs typeface="+mn-cs"/>
      </a:defRPr>
    </a:lvl7pPr>
    <a:lvl8pPr marL="3200400" algn="l" defTabSz="914400" rtl="0" eaLnBrk="1" latinLnBrk="0" hangingPunct="1">
      <a:defRPr sz="1200" i="1" kern="1200">
        <a:solidFill>
          <a:schemeClr val="bg1"/>
        </a:solidFill>
        <a:latin typeface="Arial Narrow" pitchFamily="32" charset="0"/>
        <a:ea typeface="MS Gothic" charset="-128"/>
        <a:cs typeface="+mn-cs"/>
      </a:defRPr>
    </a:lvl8pPr>
    <a:lvl9pPr marL="3657600" algn="l" defTabSz="914400" rtl="0" eaLnBrk="1" latinLnBrk="0" hangingPunct="1">
      <a:defRPr sz="1200" i="1" kern="1200">
        <a:solidFill>
          <a:schemeClr val="bg1"/>
        </a:solidFill>
        <a:latin typeface="Arial Narrow" pitchFamily="32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90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3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0225" y="452438"/>
            <a:ext cx="5335588" cy="4008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539750" y="4500563"/>
            <a:ext cx="6659563" cy="521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Cliquez pour modifier le format des notes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79388" y="179388"/>
            <a:ext cx="7199312" cy="179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 b="1">
                <a:solidFill>
                  <a:srgbClr val="333366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en-GB"/>
              <a:t>Titre de la présentation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9750" y="9869488"/>
            <a:ext cx="5578475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 b="1">
                <a:solidFill>
                  <a:srgbClr val="333366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en-GB"/>
              <a:t>Auteur - Date de la présentation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119813" y="9869488"/>
            <a:ext cx="1258887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</a:tabLst>
              <a:defRPr sz="1400" b="1">
                <a:solidFill>
                  <a:srgbClr val="333366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73117114-F20B-4B89-902E-33CBFA925B7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366713"/>
            <a:ext cx="7535863" cy="4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39750" y="10152063"/>
            <a:ext cx="9001125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i="0">
                <a:solidFill>
                  <a:srgbClr val="333366"/>
                </a:solidFill>
                <a:ea typeface="MS Gothic" charset="0"/>
                <a:cs typeface="MS Gothic" charset="0"/>
              </a:rPr>
              <a:t>Modèle créé par Réseauim.org dans la cadre de la méthode PLIO </a:t>
            </a:r>
            <a:r>
              <a:rPr lang="en-GB" i="0">
                <a:solidFill>
                  <a:srgbClr val="333366"/>
                </a:solidFill>
                <a:latin typeface="Arial" charset="0"/>
                <a:ea typeface="+mn-ea"/>
                <a:cs typeface="Arial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>
                <a:ea typeface="MS Gothic" charset="-128"/>
              </a:rPr>
              <a:t>Titre de la présentation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 smtClean="0">
                <a:ea typeface="MS Gothic" charset="-128"/>
              </a:rPr>
              <a:t>Auteur - Date de la présentation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62D83FA-4DE2-4FF8-916A-7DF945BE6FF2}" type="slidenum">
              <a:rPr lang="en-GB" smtClean="0">
                <a:ea typeface="MS Gothic" charset="-128"/>
              </a:rPr>
              <a:pPr/>
              <a:t>1</a:t>
            </a:fld>
            <a:endParaRPr lang="en-GB" smtClean="0">
              <a:ea typeface="MS Gothic" charset="-128"/>
            </a:endParaRPr>
          </a:p>
        </p:txBody>
      </p:sp>
      <p:sp>
        <p:nvSpPr>
          <p:cNvPr id="41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5463" y="452438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4500563"/>
            <a:ext cx="6661150" cy="52212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99062-2062-440A-8215-D65487DCF10B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99062-2062-440A-8215-D65487DCF10B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EF7F1-09D2-493D-A78F-E5F21565BB84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25463" y="452438"/>
            <a:ext cx="5345112" cy="4008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Auteur - Date de la présentation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3117114-F20B-4B89-902E-33CBFA925B7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Titre de la présentation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02197-FFB3-49FF-9D9F-DA63DD17B2D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Titre de la présentation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6D195-EAD6-48F0-9157-627D74BFA4A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64547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1625" cy="64547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Titre de la présentation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59CA6-46E7-4F09-8148-4A0C23BC1FC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975" y="301625"/>
            <a:ext cx="7234238" cy="9572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Titre de la présentation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18705-C0F9-430F-AF6B-E925DEBD6DB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Titre de la présentation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CF813-9860-4996-B0F3-0A64E790F90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Titre de la présentation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9830C-43FE-4A46-9492-DB5639F6F2F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439863"/>
            <a:ext cx="4459287" cy="5316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439863"/>
            <a:ext cx="4459288" cy="5316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Titre de la présentation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C516A-AAE2-499C-880E-40CBC076E8F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Titre de la présentation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4A002-F654-44A3-9C56-E2A3492B44B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Titre de la présentation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B616B-E793-45B9-9FFE-4834390673B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Titre de la présentation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CB098-A013-46EB-93C5-AD474D0B6FF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Titre de la présentation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CC2E8-3D78-4C30-85FC-0F066F0634C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Titre de la présentation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31B73-505F-4056-ADD2-D0A56C3D35A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301625"/>
            <a:ext cx="7234238" cy="957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439863"/>
            <a:ext cx="9070975" cy="531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539750" y="7056438"/>
            <a:ext cx="8099425" cy="207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 b="1">
                <a:solidFill>
                  <a:srgbClr val="333366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en-GB"/>
              <a:t>Titre de la présentation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40763" y="7056438"/>
            <a:ext cx="906462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</a:tabLst>
              <a:defRPr sz="1400" b="1">
                <a:solidFill>
                  <a:srgbClr val="333366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E0CCBC0-B135-4234-AD3F-61D1C110028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9750" y="315913"/>
            <a:ext cx="1798638" cy="94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9750" y="1295400"/>
            <a:ext cx="9001125" cy="106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7270750"/>
            <a:ext cx="10080625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en-GB" sz="900" dirty="0" err="1">
                <a:solidFill>
                  <a:srgbClr val="333366"/>
                </a:solidFill>
                <a:ea typeface="MS Gothic" charset="0"/>
              </a:rPr>
              <a:t>Modèle</a:t>
            </a:r>
            <a:r>
              <a:rPr lang="en-GB" sz="900" dirty="0">
                <a:solidFill>
                  <a:srgbClr val="333366"/>
                </a:solidFill>
                <a:ea typeface="MS Gothic" charset="0"/>
              </a:rPr>
              <a:t> </a:t>
            </a:r>
            <a:r>
              <a:rPr lang="en-GB" sz="900" dirty="0" err="1">
                <a:solidFill>
                  <a:srgbClr val="333366"/>
                </a:solidFill>
                <a:ea typeface="MS Gothic" charset="0"/>
              </a:rPr>
              <a:t>créé</a:t>
            </a:r>
            <a:r>
              <a:rPr lang="en-GB" sz="900" dirty="0">
                <a:solidFill>
                  <a:srgbClr val="333366"/>
                </a:solidFill>
                <a:ea typeface="MS Gothic" charset="0"/>
              </a:rPr>
              <a:t> par </a:t>
            </a:r>
            <a:r>
              <a:rPr lang="en-GB" sz="900" dirty="0" err="1">
                <a:solidFill>
                  <a:srgbClr val="333366"/>
                </a:solidFill>
                <a:ea typeface="MS Gothic" charset="0"/>
              </a:rPr>
              <a:t>Réseauim.org</a:t>
            </a:r>
            <a:r>
              <a:rPr lang="en-GB" sz="900" dirty="0">
                <a:solidFill>
                  <a:srgbClr val="333366"/>
                </a:solidFill>
                <a:ea typeface="MS Gothic" charset="0"/>
              </a:rPr>
              <a:t> </a:t>
            </a:r>
            <a:r>
              <a:rPr lang="en-GB" sz="900" dirty="0" err="1">
                <a:solidFill>
                  <a:srgbClr val="333366"/>
                </a:solidFill>
                <a:ea typeface="MS Gothic" charset="0"/>
              </a:rPr>
              <a:t>dans</a:t>
            </a:r>
            <a:r>
              <a:rPr lang="en-GB" sz="900" dirty="0">
                <a:solidFill>
                  <a:srgbClr val="333366"/>
                </a:solidFill>
                <a:ea typeface="MS Gothic" charset="0"/>
              </a:rPr>
              <a:t> la cadre de la </a:t>
            </a:r>
            <a:r>
              <a:rPr lang="en-GB" sz="900" dirty="0" err="1">
                <a:solidFill>
                  <a:srgbClr val="333366"/>
                </a:solidFill>
                <a:ea typeface="MS Gothic" charset="0"/>
              </a:rPr>
              <a:t>méthode</a:t>
            </a:r>
            <a:r>
              <a:rPr lang="en-GB" sz="900" dirty="0">
                <a:solidFill>
                  <a:srgbClr val="333366"/>
                </a:solidFill>
                <a:ea typeface="MS Gothic" charset="0"/>
              </a:rPr>
              <a:t> PLIO </a:t>
            </a:r>
            <a:r>
              <a:rPr lang="en-GB" sz="900" dirty="0">
                <a:solidFill>
                  <a:srgbClr val="333366"/>
                </a:solidFill>
                <a:latin typeface="Arial" charset="0"/>
                <a:ea typeface="+mn-ea"/>
                <a:cs typeface="Arial" charset="0"/>
              </a:rPr>
              <a:t>® - </a:t>
            </a:r>
            <a:r>
              <a:rPr lang="en-GB" sz="900" dirty="0" err="1">
                <a:solidFill>
                  <a:srgbClr val="333366"/>
                </a:solidFill>
                <a:latin typeface="Arial" charset="0"/>
                <a:ea typeface="+mn-ea"/>
                <a:cs typeface="Arial" charset="0"/>
              </a:rPr>
              <a:t>Réseau</a:t>
            </a:r>
            <a:r>
              <a:rPr lang="en-GB" sz="900" dirty="0">
                <a:solidFill>
                  <a:srgbClr val="333366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GB" sz="900" dirty="0" err="1">
                <a:solidFill>
                  <a:srgbClr val="333366"/>
                </a:solidFill>
                <a:latin typeface="Arial" charset="0"/>
                <a:ea typeface="+mn-ea"/>
                <a:cs typeface="Arial" charset="0"/>
              </a:rPr>
              <a:t>Im</a:t>
            </a:r>
            <a:r>
              <a:rPr lang="en-GB" sz="900" dirty="0">
                <a:solidFill>
                  <a:srgbClr val="333366"/>
                </a:solidFill>
                <a:latin typeface="Arial" charset="0"/>
                <a:ea typeface="+mn-ea"/>
                <a:cs typeface="Arial" charset="0"/>
              </a:rPr>
              <a:t> France – </a:t>
            </a:r>
            <a:r>
              <a:rPr lang="en-GB" sz="900" dirty="0" err="1">
                <a:solidFill>
                  <a:srgbClr val="333366"/>
                </a:solidFill>
                <a:latin typeface="Arial" charset="0"/>
                <a:ea typeface="+mn-ea"/>
                <a:cs typeface="Arial" charset="0"/>
              </a:rPr>
              <a:t>www.reseauim.fr</a:t>
            </a:r>
            <a:r>
              <a:rPr lang="en-GB" sz="900" dirty="0">
                <a:solidFill>
                  <a:srgbClr val="333366"/>
                </a:solidFill>
                <a:latin typeface="Arial" charset="0"/>
                <a:ea typeface="+mn-ea"/>
                <a:cs typeface="Arial" charset="0"/>
              </a:rPr>
              <a:t> – </a:t>
            </a:r>
            <a:r>
              <a:rPr lang="en-GB" sz="900" dirty="0" err="1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www.reseauim.org</a:t>
            </a:r>
            <a:r>
              <a:rPr lang="en-GB" sz="900" dirty="0">
                <a:solidFill>
                  <a:srgbClr val="333366"/>
                </a:solidFill>
                <a:latin typeface="Arial" charset="0"/>
                <a:ea typeface="+mn-ea"/>
                <a:cs typeface="Arial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 b="1">
          <a:solidFill>
            <a:srgbClr val="333366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 b="1">
          <a:solidFill>
            <a:srgbClr val="333366"/>
          </a:solidFill>
          <a:latin typeface="Arial Narrow" pitchFamily="32" charset="0"/>
          <a:ea typeface="MS Gothic" charset="0"/>
          <a:cs typeface="MS Gothic" charset="0"/>
        </a:defRPr>
      </a:lvl2pPr>
      <a:lvl3pPr algn="ctr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 b="1">
          <a:solidFill>
            <a:srgbClr val="333366"/>
          </a:solidFill>
          <a:latin typeface="Arial Narrow" pitchFamily="32" charset="0"/>
          <a:ea typeface="MS Gothic" charset="0"/>
          <a:cs typeface="MS Gothic" charset="0"/>
        </a:defRPr>
      </a:lvl3pPr>
      <a:lvl4pPr algn="ctr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 b="1">
          <a:solidFill>
            <a:srgbClr val="333366"/>
          </a:solidFill>
          <a:latin typeface="Arial Narrow" pitchFamily="32" charset="0"/>
          <a:ea typeface="MS Gothic" charset="0"/>
          <a:cs typeface="MS Gothic" charset="0"/>
        </a:defRPr>
      </a:lvl4pPr>
      <a:lvl5pPr algn="ctr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 b="1">
          <a:solidFill>
            <a:srgbClr val="333366"/>
          </a:solidFill>
          <a:latin typeface="Arial Narrow" pitchFamily="32" charset="0"/>
          <a:ea typeface="MS Gothic" charset="0"/>
          <a:cs typeface="MS Gothic" charset="0"/>
        </a:defRPr>
      </a:lvl5pPr>
      <a:lvl6pPr marL="1536700" indent="-215900" algn="ctr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 b="1">
          <a:solidFill>
            <a:srgbClr val="333366"/>
          </a:solidFill>
          <a:latin typeface="Arial Narrow" pitchFamily="32" charset="0"/>
          <a:ea typeface="MS Gothic" charset="0"/>
          <a:cs typeface="MS Gothic" charset="0"/>
        </a:defRPr>
      </a:lvl6pPr>
      <a:lvl7pPr marL="1993900" indent="-215900" algn="ctr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 b="1">
          <a:solidFill>
            <a:srgbClr val="333366"/>
          </a:solidFill>
          <a:latin typeface="Arial Narrow" pitchFamily="32" charset="0"/>
          <a:ea typeface="MS Gothic" charset="0"/>
          <a:cs typeface="MS Gothic" charset="0"/>
        </a:defRPr>
      </a:lvl7pPr>
      <a:lvl8pPr marL="2451100" indent="-215900" algn="ctr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 b="1">
          <a:solidFill>
            <a:srgbClr val="333366"/>
          </a:solidFill>
          <a:latin typeface="Arial Narrow" pitchFamily="32" charset="0"/>
          <a:ea typeface="MS Gothic" charset="0"/>
          <a:cs typeface="MS Gothic" charset="0"/>
        </a:defRPr>
      </a:lvl8pPr>
      <a:lvl9pPr marL="2908300" indent="-215900" algn="ctr" defTabSz="449263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 b="1">
          <a:solidFill>
            <a:srgbClr val="333366"/>
          </a:solidFill>
          <a:latin typeface="Arial Narrow" pitchFamily="32" charset="0"/>
          <a:ea typeface="MS Gothic" charset="0"/>
          <a:cs typeface="MS Gothic" charset="0"/>
        </a:defRPr>
      </a:lvl9pPr>
    </p:titleStyle>
    <p:bodyStyle>
      <a:lvl1pPr marL="431800" indent="-32385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33000"/>
        <a:buFont typeface="StarSymbol" charset="0"/>
        <a:buBlip>
          <a:blip r:embed="rId16"/>
        </a:buBlip>
        <a:defRPr sz="3200">
          <a:solidFill>
            <a:srgbClr val="333366"/>
          </a:solidFill>
          <a:latin typeface="+mn-lt"/>
          <a:ea typeface="+mn-ea"/>
          <a:cs typeface="+mn-cs"/>
        </a:defRPr>
      </a:lvl1pPr>
      <a:lvl2pPr marL="863600" indent="-287338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52000"/>
        <a:buFont typeface="StarSymbol" charset="0"/>
        <a:buBlip>
          <a:blip r:embed="rId17"/>
        </a:buBlip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69000"/>
        <a:buFont typeface="StarSymbol" charset="0"/>
        <a:buBlip>
          <a:blip r:embed="rId18"/>
        </a:buBlip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30000"/>
        <a:buFont typeface="StarSymbol" charset="0"/>
        <a:buBlip>
          <a:blip r:embed="rId19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30000"/>
        <a:buFont typeface="StarSymbol" charset="0"/>
        <a:buBlip>
          <a:blip r:embed="rId19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30000"/>
        <a:buFont typeface="StarSymbol" charset="0"/>
        <a:buBlip>
          <a:blip r:embed="rId19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30000"/>
        <a:buFont typeface="StarSymbol" charset="0"/>
        <a:buBlip>
          <a:blip r:embed="rId19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30000"/>
        <a:buFont typeface="StarSymbol" charset="0"/>
        <a:buBlip>
          <a:blip r:embed="rId19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30000"/>
        <a:buFont typeface="StarSymbol" charset="0"/>
        <a:buBlip>
          <a:blip r:embed="rId19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2339975" y="301625"/>
            <a:ext cx="7235825" cy="958850"/>
          </a:xfrm>
        </p:spPr>
        <p:txBody>
          <a:bodyPr/>
          <a:lstStyle/>
          <a:p>
            <a:pPr eaLnBrk="1"/>
            <a:r>
              <a:rPr lang="fr-FR" dirty="0" smtClean="0"/>
              <a:t>Conférence Internationale sur les</a:t>
            </a:r>
            <a:br>
              <a:rPr lang="fr-FR" dirty="0" smtClean="0"/>
            </a:br>
            <a:r>
              <a:rPr lang="fr-FR" dirty="0" smtClean="0"/>
              <a:t>Guichets Uniques 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484313"/>
            <a:ext cx="9072562" cy="5229225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SzPct val="45000"/>
              <a:buFont typeface="Wingdings" charset="2"/>
              <a:buNone/>
            </a:pPr>
            <a:r>
              <a:rPr lang="fr-FR" sz="4000" dirty="0" smtClean="0">
                <a:solidFill>
                  <a:srgbClr val="000000"/>
                </a:solidFill>
              </a:rPr>
              <a:t>Corridors de transit </a:t>
            </a:r>
          </a:p>
          <a:p>
            <a:pPr marL="0" indent="0" algn="ctr" eaLnBrk="1">
              <a:spcAft>
                <a:spcPct val="0"/>
              </a:spcAft>
              <a:buSzPct val="45000"/>
              <a:buFont typeface="Wingdings" charset="2"/>
              <a:buNone/>
            </a:pPr>
            <a:r>
              <a:rPr lang="fr-FR" sz="4000" dirty="0" smtClean="0">
                <a:solidFill>
                  <a:srgbClr val="000000"/>
                </a:solidFill>
              </a:rPr>
              <a:t>en Afrique de l’Ouest :</a:t>
            </a:r>
          </a:p>
          <a:p>
            <a:pPr marL="0" indent="0" algn="ctr" eaLnBrk="1">
              <a:spcAft>
                <a:spcPct val="0"/>
              </a:spcAft>
              <a:buSzPct val="45000"/>
              <a:buFont typeface="Wingdings" charset="2"/>
              <a:buNone/>
            </a:pPr>
            <a:r>
              <a:rPr lang="fr-FR" sz="4000" dirty="0" smtClean="0">
                <a:solidFill>
                  <a:srgbClr val="000000"/>
                </a:solidFill>
              </a:rPr>
              <a:t>les défis à surmonter</a:t>
            </a:r>
          </a:p>
          <a:p>
            <a:pPr marL="0" indent="0" algn="ctr" eaLnBrk="1">
              <a:spcAft>
                <a:spcPct val="0"/>
              </a:spcAft>
              <a:buSzPct val="45000"/>
              <a:buFont typeface="Wingdings" charset="2"/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pPr marL="0" indent="0" algn="ctr" eaLnBrk="1">
              <a:spcAft>
                <a:spcPct val="0"/>
              </a:spcAft>
              <a:buSzPct val="45000"/>
              <a:buFont typeface="Wingdings" charset="2"/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pPr marL="0" indent="0" algn="ctr" eaLnBrk="1">
              <a:spcAft>
                <a:spcPct val="0"/>
              </a:spcAft>
              <a:buSzPct val="45000"/>
              <a:buFont typeface="Wingdings" charset="2"/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par</a:t>
            </a:r>
          </a:p>
          <a:p>
            <a:pPr marL="0" indent="0" algn="ctr" eaLnBrk="1">
              <a:spcAft>
                <a:spcPct val="0"/>
              </a:spcAft>
              <a:buSzPct val="45000"/>
              <a:buFont typeface="Wingdings" charset="2"/>
              <a:buNone/>
            </a:pPr>
            <a:r>
              <a:rPr lang="fr-FR" b="1" dirty="0" smtClean="0">
                <a:solidFill>
                  <a:srgbClr val="000000"/>
                </a:solidFill>
              </a:rPr>
              <a:t>Bernard STOVEN</a:t>
            </a:r>
          </a:p>
          <a:p>
            <a:pPr marL="0" indent="0" algn="ctr" eaLnBrk="1">
              <a:spcAft>
                <a:spcPct val="0"/>
              </a:spcAft>
              <a:buSzPct val="45000"/>
              <a:buFont typeface="Wingdings" charset="2"/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Expert en facilitation des procédures</a:t>
            </a:r>
          </a:p>
          <a:p>
            <a:pPr marL="0" indent="0" algn="ctr" eaLnBrk="1">
              <a:spcAft>
                <a:spcPct val="0"/>
              </a:spcAft>
              <a:buSzPct val="45000"/>
              <a:buFont typeface="Wingdings" charset="2"/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du commerce et du transport</a:t>
            </a:r>
          </a:p>
        </p:txBody>
      </p:sp>
      <p:sp>
        <p:nvSpPr>
          <p:cNvPr id="2052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C4132E-F4F6-4A09-B1EC-539CEBA07F62}" type="slidenum">
              <a:rPr lang="en-GB" smtClean="0"/>
              <a:pPr>
                <a:defRPr/>
              </a:pPr>
              <a:t>1</a:t>
            </a:fld>
            <a:endParaRPr lang="en-GB" smtClean="0"/>
          </a:p>
        </p:txBody>
      </p:sp>
      <p:sp>
        <p:nvSpPr>
          <p:cNvPr id="205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3858" y="301625"/>
            <a:ext cx="7234238" cy="957263"/>
          </a:xfrm>
        </p:spPr>
        <p:txBody>
          <a:bodyPr/>
          <a:lstStyle/>
          <a:p>
            <a:r>
              <a:rPr lang="fr-FR" dirty="0" smtClean="0"/>
              <a:t>La problématique du Guichet Unique se trouve relancée par le concept de corridor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opérations actuellement traitées au Guichet ne sont, en général, </a:t>
            </a:r>
            <a:r>
              <a:rPr lang="fr-FR" u="sng" dirty="0" smtClean="0"/>
              <a:t>pas complètes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Plusieurs flux en </a:t>
            </a:r>
            <a:r>
              <a:rPr lang="fr-FR" b="1" dirty="0" smtClean="0"/>
              <a:t>amont</a:t>
            </a:r>
            <a:r>
              <a:rPr lang="fr-FR" dirty="0" smtClean="0"/>
              <a:t> :</a:t>
            </a:r>
          </a:p>
          <a:p>
            <a:pPr lvl="2"/>
            <a:r>
              <a:rPr lang="fr-FR" dirty="0" smtClean="0"/>
              <a:t>Logistique d’arrivée/départ du navire : manque d’annonces (interface port/navire)</a:t>
            </a:r>
          </a:p>
          <a:p>
            <a:pPr lvl="2"/>
            <a:r>
              <a:rPr lang="fr-FR" dirty="0" smtClean="0"/>
              <a:t>Logistique de déchargement/embarquement : manque de coordination (interface navire/quai)</a:t>
            </a:r>
          </a:p>
          <a:p>
            <a:pPr lvl="2"/>
            <a:r>
              <a:rPr lang="fr-FR" dirty="0" smtClean="0"/>
              <a:t>Logistique d’entreposage/magasinage : instructions-factures (interface quai/Terminal à conteneurs)</a:t>
            </a:r>
          </a:p>
          <a:p>
            <a:pPr lvl="1"/>
            <a:r>
              <a:rPr lang="fr-FR" dirty="0" smtClean="0"/>
              <a:t>Plusieurs flux en </a:t>
            </a:r>
            <a:r>
              <a:rPr lang="fr-FR" b="1" dirty="0" smtClean="0"/>
              <a:t>aval</a:t>
            </a:r>
            <a:r>
              <a:rPr lang="fr-FR" dirty="0" smtClean="0"/>
              <a:t> :</a:t>
            </a:r>
          </a:p>
          <a:p>
            <a:pPr lvl="2"/>
            <a:r>
              <a:rPr lang="fr-FR" dirty="0" smtClean="0"/>
              <a:t>Logistique de sortie (</a:t>
            </a:r>
            <a:r>
              <a:rPr lang="fr-FR" i="1" dirty="0" smtClean="0"/>
              <a:t>Interchange Equipment </a:t>
            </a:r>
            <a:r>
              <a:rPr lang="fr-FR" i="1" dirty="0" err="1" smtClean="0"/>
              <a:t>Request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Logistique de transfert sur un moyen terrestre (camion/wagon)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15CF813-9860-4996-B0F3-0A64E790F90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1003" y="127745"/>
            <a:ext cx="8568531" cy="1032456"/>
          </a:xfrm>
        </p:spPr>
        <p:txBody>
          <a:bodyPr/>
          <a:lstStyle/>
          <a:p>
            <a:r>
              <a:rPr lang="fr-FR" sz="3100" dirty="0"/>
              <a:t>Les pôles </a:t>
            </a:r>
            <a:r>
              <a:rPr lang="fr-FR" sz="3100" dirty="0" smtClean="0"/>
              <a:t>informationnels à fédérer </a:t>
            </a:r>
            <a:r>
              <a:rPr lang="fr-FR" sz="3100" dirty="0"/>
              <a:t/>
            </a:r>
            <a:br>
              <a:rPr lang="fr-FR" sz="3100" dirty="0"/>
            </a:br>
            <a:r>
              <a:rPr lang="fr-FR" sz="3100" dirty="0" smtClean="0"/>
              <a:t>sur un port maritime</a:t>
            </a:r>
            <a:endParaRPr lang="fr-FR" sz="3100" dirty="0"/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794550" y="3382605"/>
            <a:ext cx="2420401" cy="8732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2000" dirty="0"/>
              <a:t>Importateurs</a:t>
            </a:r>
          </a:p>
          <a:p>
            <a:pPr algn="ctr"/>
            <a:r>
              <a:rPr lang="fr-FR" sz="2000" dirty="0"/>
              <a:t>Exportateurs</a:t>
            </a: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2658415" y="1319444"/>
            <a:ext cx="2301392" cy="87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2000" dirty="0"/>
              <a:t>Acconiers</a:t>
            </a: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3612225" y="3279771"/>
            <a:ext cx="2301393" cy="87321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1500" dirty="0"/>
              <a:t>Transitaires </a:t>
            </a:r>
          </a:p>
          <a:p>
            <a:pPr algn="ctr"/>
            <a:r>
              <a:rPr lang="fr-FR" sz="1500" dirty="0"/>
              <a:t>Transporteurs routiers</a:t>
            </a:r>
          </a:p>
          <a:p>
            <a:pPr algn="ctr"/>
            <a:r>
              <a:rPr lang="fr-FR" sz="1500" dirty="0"/>
              <a:t>Chemins de fer</a:t>
            </a:r>
            <a:endParaRPr lang="fr-FR" sz="20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3612225" y="4351341"/>
            <a:ext cx="2301393" cy="100013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2000" dirty="0">
                <a:solidFill>
                  <a:schemeClr val="accent6">
                    <a:lumMod val="50000"/>
                  </a:schemeClr>
                </a:solidFill>
              </a:rPr>
              <a:t>Agents maritimes</a:t>
            </a: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3612225" y="5447516"/>
            <a:ext cx="2301393" cy="87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2000" dirty="0"/>
              <a:t>Banquiers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4723543" y="6478222"/>
            <a:ext cx="2301392" cy="87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1800" dirty="0"/>
              <a:t>Commissionnaires</a:t>
            </a:r>
          </a:p>
          <a:p>
            <a:pPr algn="ctr"/>
            <a:r>
              <a:rPr lang="fr-FR" sz="1800" dirty="0"/>
              <a:t>en Douane</a:t>
            </a:r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3468676" y="2279639"/>
            <a:ext cx="2301393" cy="87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2000" dirty="0"/>
              <a:t>Assureurs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7581471" y="6399476"/>
            <a:ext cx="2103630" cy="7139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/>
              <a:t>DOUANE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7581471" y="1398191"/>
            <a:ext cx="2103630" cy="7139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dirty="0"/>
              <a:t>Gendarmerie </a:t>
            </a:r>
            <a:r>
              <a:rPr lang="fr-FR" dirty="0" smtClean="0"/>
              <a:t>/ Police</a:t>
            </a:r>
          </a:p>
          <a:p>
            <a:pPr algn="ctr"/>
            <a:r>
              <a:rPr lang="fr-FR" sz="1800" dirty="0" smtClean="0"/>
              <a:t>(Immigration) </a:t>
            </a:r>
            <a:endParaRPr lang="fr-FR" dirty="0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7581471" y="2351899"/>
            <a:ext cx="2103630" cy="7139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2000" dirty="0"/>
              <a:t> </a:t>
            </a:r>
            <a:r>
              <a:rPr lang="fr-FR" sz="2000" dirty="0" smtClean="0"/>
              <a:t> Contrôles techniques</a:t>
            </a:r>
          </a:p>
          <a:p>
            <a:pPr algn="ctr"/>
            <a:r>
              <a:rPr lang="fr-FR" sz="2000" dirty="0" smtClean="0"/>
              <a:t>(qualité)</a:t>
            </a:r>
            <a:endParaRPr lang="fr-FR" sz="2000" dirty="0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7612080" y="3422647"/>
            <a:ext cx="2103630" cy="7139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dirty="0"/>
              <a:t> </a:t>
            </a:r>
            <a:r>
              <a:rPr lang="fr-FR" sz="2000" dirty="0"/>
              <a:t>Service </a:t>
            </a:r>
          </a:p>
          <a:p>
            <a:pPr algn="ctr"/>
            <a:r>
              <a:rPr lang="fr-FR" sz="2000" dirty="0"/>
              <a:t>phytosanitaire</a:t>
            </a:r>
            <a:endParaRPr lang="fr-FR" dirty="0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7540642" y="4422779"/>
            <a:ext cx="2103630" cy="7139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1800" dirty="0" smtClean="0"/>
              <a:t>Service sanitaire</a:t>
            </a:r>
          </a:p>
          <a:p>
            <a:pPr algn="ctr"/>
            <a:r>
              <a:rPr lang="fr-FR" sz="1800" dirty="0" smtClean="0"/>
              <a:t>(Hygiène)</a:t>
            </a:r>
            <a:endParaRPr lang="fr-FR" sz="1800" dirty="0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7581471" y="5367020"/>
            <a:ext cx="2103630" cy="7139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dirty="0"/>
              <a:t> </a:t>
            </a:r>
            <a:r>
              <a:rPr lang="fr-FR" sz="2000" dirty="0" smtClean="0"/>
              <a:t>Services </a:t>
            </a:r>
            <a:r>
              <a:rPr lang="fr-FR" sz="2000" dirty="0"/>
              <a:t>de l’</a:t>
            </a:r>
          </a:p>
          <a:p>
            <a:pPr algn="ctr"/>
            <a:r>
              <a:rPr lang="fr-FR" sz="2000" dirty="0"/>
              <a:t>e</a:t>
            </a:r>
            <a:r>
              <a:rPr lang="fr-FR" sz="2000" dirty="0" smtClean="0"/>
              <a:t>nvironnement</a:t>
            </a:r>
            <a:endParaRPr lang="fr-FR" dirty="0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57511" y="1319444"/>
            <a:ext cx="2103630" cy="79271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2000" dirty="0"/>
              <a:t> Services de la </a:t>
            </a:r>
          </a:p>
          <a:p>
            <a:pPr algn="ctr"/>
            <a:r>
              <a:rPr lang="fr-FR" sz="2000" dirty="0"/>
              <a:t>Marine Marchande </a:t>
            </a: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97764" y="6478222"/>
            <a:ext cx="2103630" cy="79271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2000" dirty="0"/>
              <a:t>Services du </a:t>
            </a:r>
          </a:p>
          <a:p>
            <a:pPr algn="ctr"/>
            <a:r>
              <a:rPr lang="fr-FR" sz="2000" dirty="0"/>
              <a:t>Commerce Extérieur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111090" y="5526263"/>
            <a:ext cx="2103630" cy="79271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2000" dirty="0"/>
              <a:t> Services </a:t>
            </a:r>
          </a:p>
          <a:p>
            <a:pPr algn="ctr"/>
            <a:r>
              <a:rPr lang="fr-FR" sz="2000" dirty="0"/>
              <a:t>des Changes 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111090" y="4495558"/>
            <a:ext cx="2103630" cy="79271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2000" dirty="0"/>
              <a:t>Conseil</a:t>
            </a:r>
          </a:p>
          <a:p>
            <a:pPr algn="ctr"/>
            <a:r>
              <a:rPr lang="fr-FR" sz="2000" dirty="0"/>
              <a:t>des Chargeurs 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19008" y="2351899"/>
            <a:ext cx="2103630" cy="79271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2000" dirty="0"/>
              <a:t> Services</a:t>
            </a:r>
          </a:p>
          <a:p>
            <a:pPr algn="ctr"/>
            <a:r>
              <a:rPr lang="fr-FR" sz="2000" dirty="0"/>
              <a:t>des Impôts </a:t>
            </a: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 flipH="1">
            <a:off x="992312" y="4177071"/>
            <a:ext cx="238015" cy="3167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H="1" flipV="1">
            <a:off x="911807" y="3144616"/>
            <a:ext cx="476030" cy="3184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2420401" y="4255817"/>
            <a:ext cx="0" cy="16676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H="1">
            <a:off x="2261141" y="5923496"/>
            <a:ext cx="1592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2896430" y="4096575"/>
            <a:ext cx="873304" cy="15084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 flipH="1" flipV="1">
            <a:off x="3134445" y="3939081"/>
            <a:ext cx="715794" cy="6352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3055690" y="4017828"/>
            <a:ext cx="635290" cy="6352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3214950" y="3779838"/>
            <a:ext cx="3972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V="1">
            <a:off x="2817675" y="2906626"/>
            <a:ext cx="794549" cy="5564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 flipH="1">
            <a:off x="2261140" y="6080989"/>
            <a:ext cx="14298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 flipH="1" flipV="1">
            <a:off x="2261140" y="1874170"/>
            <a:ext cx="1667854" cy="2619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5278328" y="1398191"/>
            <a:ext cx="2103630" cy="7139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dirty="0"/>
              <a:t> </a:t>
            </a:r>
            <a:r>
              <a:rPr lang="fr-FR" sz="1800" dirty="0"/>
              <a:t> </a:t>
            </a:r>
            <a:r>
              <a:rPr lang="fr-FR" sz="1800" dirty="0" smtClean="0"/>
              <a:t>Autorité portuaire</a:t>
            </a:r>
            <a:endParaRPr lang="fr-FR" dirty="0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 flipV="1">
            <a:off x="2579660" y="2112160"/>
            <a:ext cx="635290" cy="1350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4802298" y="1954667"/>
            <a:ext cx="1270579" cy="713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>
            <a:off x="6072877" y="2668636"/>
            <a:ext cx="0" cy="18251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 flipH="1">
            <a:off x="5834862" y="4493807"/>
            <a:ext cx="238015" cy="2379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5913617" y="4891040"/>
            <a:ext cx="6352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 flipV="1">
            <a:off x="6548906" y="2112160"/>
            <a:ext cx="0" cy="27788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>
            <a:off x="5754357" y="5050283"/>
            <a:ext cx="1827113" cy="13491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84" name="Line 40"/>
          <p:cNvSpPr>
            <a:spLocks noChangeShapeType="1"/>
          </p:cNvSpPr>
          <p:nvPr/>
        </p:nvSpPr>
        <p:spPr bwMode="auto">
          <a:xfrm>
            <a:off x="5754357" y="6080990"/>
            <a:ext cx="1827113" cy="5564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2460653" y="6639215"/>
            <a:ext cx="2103630" cy="79271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2000" dirty="0"/>
              <a:t> </a:t>
            </a:r>
            <a:r>
              <a:rPr lang="fr-FR" sz="1800" dirty="0"/>
              <a:t>Société d’inspection</a:t>
            </a:r>
          </a:p>
          <a:p>
            <a:pPr algn="ctr"/>
            <a:r>
              <a:rPr lang="fr-FR" sz="1800" dirty="0" smtClean="0"/>
              <a:t>(SGS/COTECNA/BIVAC)</a:t>
            </a:r>
            <a:endParaRPr lang="fr-FR" sz="1800" dirty="0"/>
          </a:p>
        </p:txBody>
      </p:sp>
      <p:sp>
        <p:nvSpPr>
          <p:cNvPr id="31786" name="Line 42"/>
          <p:cNvSpPr>
            <a:spLocks noChangeShapeType="1"/>
          </p:cNvSpPr>
          <p:nvPr/>
        </p:nvSpPr>
        <p:spPr bwMode="auto">
          <a:xfrm>
            <a:off x="2500906" y="4255817"/>
            <a:ext cx="0" cy="21436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87" name="Line 43"/>
          <p:cNvSpPr>
            <a:spLocks noChangeShapeType="1"/>
          </p:cNvSpPr>
          <p:nvPr/>
        </p:nvSpPr>
        <p:spPr bwMode="auto">
          <a:xfrm flipH="1">
            <a:off x="2341646" y="6399475"/>
            <a:ext cx="159260" cy="1592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>
            <a:off x="2579660" y="4177072"/>
            <a:ext cx="0" cy="24603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89" name="Line 45"/>
          <p:cNvSpPr>
            <a:spLocks noChangeShapeType="1"/>
          </p:cNvSpPr>
          <p:nvPr/>
        </p:nvSpPr>
        <p:spPr bwMode="auto">
          <a:xfrm>
            <a:off x="2658416" y="4177072"/>
            <a:ext cx="953809" cy="22224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90" name="Line 46"/>
          <p:cNvSpPr>
            <a:spLocks noChangeShapeType="1"/>
          </p:cNvSpPr>
          <p:nvPr/>
        </p:nvSpPr>
        <p:spPr bwMode="auto">
          <a:xfrm>
            <a:off x="3612225" y="6399475"/>
            <a:ext cx="1349334" cy="2379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91" name="Line 47"/>
          <p:cNvSpPr>
            <a:spLocks noChangeShapeType="1"/>
          </p:cNvSpPr>
          <p:nvPr/>
        </p:nvSpPr>
        <p:spPr bwMode="auto">
          <a:xfrm>
            <a:off x="7024936" y="6875455"/>
            <a:ext cx="5565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92" name="Line 48"/>
          <p:cNvSpPr>
            <a:spLocks noChangeShapeType="1"/>
          </p:cNvSpPr>
          <p:nvPr/>
        </p:nvSpPr>
        <p:spPr bwMode="auto">
          <a:xfrm>
            <a:off x="4564283" y="7431931"/>
            <a:ext cx="28579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95" name="Line 51"/>
          <p:cNvSpPr>
            <a:spLocks noChangeShapeType="1"/>
          </p:cNvSpPr>
          <p:nvPr/>
        </p:nvSpPr>
        <p:spPr bwMode="auto">
          <a:xfrm flipV="1">
            <a:off x="7422211" y="7115194"/>
            <a:ext cx="0" cy="316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96" name="Line 52"/>
          <p:cNvSpPr>
            <a:spLocks noChangeShapeType="1"/>
          </p:cNvSpPr>
          <p:nvPr/>
        </p:nvSpPr>
        <p:spPr bwMode="auto">
          <a:xfrm flipV="1">
            <a:off x="7422211" y="7034698"/>
            <a:ext cx="159259" cy="787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798" name="Line 54"/>
          <p:cNvSpPr>
            <a:spLocks noChangeShapeType="1"/>
          </p:cNvSpPr>
          <p:nvPr/>
        </p:nvSpPr>
        <p:spPr bwMode="auto">
          <a:xfrm flipV="1">
            <a:off x="2896430" y="6240233"/>
            <a:ext cx="0" cy="3972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31801" name="Line 57"/>
          <p:cNvSpPr>
            <a:spLocks noChangeShapeType="1"/>
          </p:cNvSpPr>
          <p:nvPr/>
        </p:nvSpPr>
        <p:spPr bwMode="auto">
          <a:xfrm flipH="1">
            <a:off x="2261141" y="6240232"/>
            <a:ext cx="6352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cxnSp>
        <p:nvCxnSpPr>
          <p:cNvPr id="56" name="Connecteur droit avec flèche 55"/>
          <p:cNvCxnSpPr/>
          <p:nvPr/>
        </p:nvCxnSpPr>
        <p:spPr bwMode="auto">
          <a:xfrm rot="5400000" flipH="1" flipV="1">
            <a:off x="4584737" y="4252162"/>
            <a:ext cx="198358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Connecteur droit avec flèche 65"/>
          <p:cNvCxnSpPr/>
          <p:nvPr/>
        </p:nvCxnSpPr>
        <p:spPr bwMode="auto">
          <a:xfrm>
            <a:off x="7326328" y="5994415"/>
            <a:ext cx="428628" cy="35719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Connecteur droit 69"/>
          <p:cNvCxnSpPr>
            <a:endCxn id="31757" idx="1"/>
          </p:cNvCxnSpPr>
          <p:nvPr/>
        </p:nvCxnSpPr>
        <p:spPr bwMode="auto">
          <a:xfrm flipV="1">
            <a:off x="7254890" y="3779632"/>
            <a:ext cx="357190" cy="20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Connecteur droit 71"/>
          <p:cNvCxnSpPr/>
          <p:nvPr/>
        </p:nvCxnSpPr>
        <p:spPr bwMode="auto">
          <a:xfrm rot="16200000" flipH="1">
            <a:off x="6183320" y="4851407"/>
            <a:ext cx="2214578" cy="714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Connecteur droit 73"/>
          <p:cNvCxnSpPr>
            <a:stCxn id="31758" idx="1"/>
          </p:cNvCxnSpPr>
          <p:nvPr/>
        </p:nvCxnSpPr>
        <p:spPr bwMode="auto">
          <a:xfrm rot="10800000" flipV="1">
            <a:off x="7285500" y="4779763"/>
            <a:ext cx="255143" cy="792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Connecteur droit 75"/>
          <p:cNvCxnSpPr>
            <a:endCxn id="31759" idx="1"/>
          </p:cNvCxnSpPr>
          <p:nvPr/>
        </p:nvCxnSpPr>
        <p:spPr bwMode="auto">
          <a:xfrm>
            <a:off x="7326328" y="5708663"/>
            <a:ext cx="255143" cy="1534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Connecteur droit 63"/>
          <p:cNvCxnSpPr/>
          <p:nvPr/>
        </p:nvCxnSpPr>
        <p:spPr bwMode="auto">
          <a:xfrm rot="5400000" flipH="1" flipV="1">
            <a:off x="6754824" y="3279771"/>
            <a:ext cx="1000132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Connecteur droit 66"/>
          <p:cNvCxnSpPr>
            <a:endCxn id="31756" idx="1"/>
          </p:cNvCxnSpPr>
          <p:nvPr/>
        </p:nvCxnSpPr>
        <p:spPr bwMode="auto">
          <a:xfrm flipV="1">
            <a:off x="7254890" y="2708884"/>
            <a:ext cx="326581" cy="7082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Connecteur droit 61"/>
          <p:cNvCxnSpPr>
            <a:stCxn id="31749" idx="6"/>
          </p:cNvCxnSpPr>
          <p:nvPr/>
        </p:nvCxnSpPr>
        <p:spPr bwMode="auto">
          <a:xfrm flipV="1">
            <a:off x="5913618" y="3708399"/>
            <a:ext cx="412578" cy="797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Connecteur droit avec flèche 64"/>
          <p:cNvCxnSpPr>
            <a:endCxn id="31776" idx="2"/>
          </p:cNvCxnSpPr>
          <p:nvPr/>
        </p:nvCxnSpPr>
        <p:spPr bwMode="auto">
          <a:xfrm rot="5400000" flipH="1" flipV="1">
            <a:off x="5530050" y="2908307"/>
            <a:ext cx="1596239" cy="394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Connecteur droit avec flèche 72"/>
          <p:cNvCxnSpPr/>
          <p:nvPr/>
        </p:nvCxnSpPr>
        <p:spPr bwMode="auto">
          <a:xfrm rot="5400000">
            <a:off x="4726025" y="4252162"/>
            <a:ext cx="198358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92420" y="136499"/>
            <a:ext cx="7234238" cy="957263"/>
          </a:xfrm>
        </p:spPr>
        <p:txBody>
          <a:bodyPr/>
          <a:lstStyle/>
          <a:p>
            <a:r>
              <a:rPr lang="fr-FR" dirty="0" smtClean="0"/>
              <a:t>Quels enjeux ?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différentes formalités sont </a:t>
            </a:r>
            <a:r>
              <a:rPr lang="fr-FR" u="sng" dirty="0" smtClean="0"/>
              <a:t>paperassières</a:t>
            </a:r>
            <a:r>
              <a:rPr lang="fr-FR" dirty="0" smtClean="0"/>
              <a:t>,</a:t>
            </a:r>
          </a:p>
          <a:p>
            <a:pPr lvl="1"/>
            <a:r>
              <a:rPr lang="fr-FR" dirty="0" smtClean="0"/>
              <a:t>parce que les administrations et organismes ne sont </a:t>
            </a:r>
            <a:r>
              <a:rPr lang="fr-FR" b="1" dirty="0" smtClean="0"/>
              <a:t>pas tous</a:t>
            </a:r>
            <a:r>
              <a:rPr lang="fr-FR" dirty="0" smtClean="0"/>
              <a:t> informatisés,</a:t>
            </a:r>
          </a:p>
          <a:p>
            <a:pPr lvl="1"/>
            <a:r>
              <a:rPr lang="fr-FR" dirty="0" smtClean="0"/>
              <a:t>du fait que chacun travaille </a:t>
            </a:r>
            <a:r>
              <a:rPr lang="fr-FR" b="1" dirty="0" smtClean="0"/>
              <a:t>isolément</a:t>
            </a:r>
            <a:r>
              <a:rPr lang="fr-FR" dirty="0" smtClean="0"/>
              <a:t>,</a:t>
            </a:r>
          </a:p>
          <a:p>
            <a:pPr lvl="1"/>
            <a:r>
              <a:rPr lang="fr-FR" dirty="0" smtClean="0"/>
              <a:t>en raison du manque d’</a:t>
            </a:r>
            <a:r>
              <a:rPr lang="fr-FR" b="1" dirty="0" smtClean="0"/>
              <a:t>électricité</a:t>
            </a:r>
            <a:r>
              <a:rPr lang="fr-FR" dirty="0" smtClean="0"/>
              <a:t> et de </a:t>
            </a:r>
            <a:r>
              <a:rPr lang="fr-FR" b="1" dirty="0" smtClean="0"/>
              <a:t>liaisons</a:t>
            </a:r>
            <a:r>
              <a:rPr lang="fr-FR" dirty="0" smtClean="0"/>
              <a:t> par voies électroniques (</a:t>
            </a:r>
            <a:r>
              <a:rPr lang="fr-FR" dirty="0" smtClean="0"/>
              <a:t>réseaux à débit médiocre);</a:t>
            </a:r>
            <a:endParaRPr lang="fr-FR" dirty="0" smtClean="0"/>
          </a:p>
          <a:p>
            <a:r>
              <a:rPr lang="fr-FR" dirty="0" smtClean="0"/>
              <a:t>Le </a:t>
            </a:r>
            <a:r>
              <a:rPr lang="fr-FR" u="sng" dirty="0" smtClean="0"/>
              <a:t>besoin de relations </a:t>
            </a:r>
            <a:r>
              <a:rPr lang="fr-FR" u="sng" dirty="0" smtClean="0"/>
              <a:t>rapides</a:t>
            </a:r>
            <a:r>
              <a:rPr lang="fr-FR" dirty="0" smtClean="0"/>
              <a:t> se </a:t>
            </a:r>
            <a:r>
              <a:rPr lang="fr-FR" dirty="0" smtClean="0"/>
              <a:t>fait sentir :</a:t>
            </a:r>
          </a:p>
          <a:p>
            <a:pPr lvl="1"/>
            <a:r>
              <a:rPr lang="fr-FR" dirty="0" smtClean="0"/>
              <a:t>entre les opérateurs et les divers services publics,</a:t>
            </a:r>
          </a:p>
          <a:p>
            <a:pPr lvl="1"/>
            <a:r>
              <a:rPr lang="fr-FR" dirty="0" smtClean="0"/>
              <a:t>entre les administrations, </a:t>
            </a:r>
          </a:p>
          <a:p>
            <a:pPr lvl="1"/>
            <a:r>
              <a:rPr lang="fr-FR" dirty="0" smtClean="0"/>
              <a:t>entre les opérateurs eux-mêmes.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AF218705-C0F9-430F-AF6B-E925DEBD6DB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339975" y="207937"/>
            <a:ext cx="7234238" cy="1050951"/>
          </a:xfrm>
        </p:spPr>
        <p:txBody>
          <a:bodyPr/>
          <a:lstStyle/>
          <a:p>
            <a:r>
              <a:rPr lang="fr-FR" dirty="0" smtClean="0"/>
              <a:t>Il faut maintenant </a:t>
            </a:r>
            <a:br>
              <a:rPr lang="fr-FR" dirty="0" smtClean="0"/>
            </a:br>
            <a:r>
              <a:rPr lang="fr-FR" dirty="0" smtClean="0"/>
              <a:t>prendre en compte l’hinterland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Les courants d’approvisionnement ne sont pas fiables</a:t>
            </a:r>
            <a:r>
              <a:rPr lang="fr-FR" dirty="0" smtClean="0"/>
              <a:t>; il y a donc insatisfaction pour les opérateurs et gonflement des stocks ;</a:t>
            </a:r>
          </a:p>
          <a:p>
            <a:r>
              <a:rPr lang="fr-FR" dirty="0" smtClean="0"/>
              <a:t>Il convient d’ envisager une interface </a:t>
            </a:r>
            <a:r>
              <a:rPr lang="fr-FR" u="sng" dirty="0" smtClean="0"/>
              <a:t>multimodale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routes,</a:t>
            </a:r>
          </a:p>
          <a:p>
            <a:pPr lvl="1"/>
            <a:r>
              <a:rPr lang="fr-FR" dirty="0" smtClean="0"/>
              <a:t>voies ferrées ;</a:t>
            </a:r>
          </a:p>
          <a:p>
            <a:r>
              <a:rPr lang="fr-FR" dirty="0" smtClean="0"/>
              <a:t>Le Guichet Unique « portuaire » doit donc :</a:t>
            </a:r>
          </a:p>
          <a:p>
            <a:pPr lvl="1"/>
            <a:r>
              <a:rPr lang="fr-FR" dirty="0" smtClean="0"/>
              <a:t>élargir sa perspective et faciliter l’acheminement </a:t>
            </a:r>
            <a:r>
              <a:rPr lang="fr-FR" i="1" u="sng" dirty="0" err="1" smtClean="0"/>
              <a:t>door</a:t>
            </a:r>
            <a:r>
              <a:rPr lang="fr-FR" i="1" u="sng" dirty="0" smtClean="0"/>
              <a:t> to </a:t>
            </a:r>
            <a:r>
              <a:rPr lang="fr-FR" i="1" u="sng" dirty="0" err="1" smtClean="0"/>
              <a:t>door</a:t>
            </a:r>
            <a:r>
              <a:rPr lang="fr-FR" i="1" dirty="0" smtClean="0"/>
              <a:t> ;</a:t>
            </a:r>
          </a:p>
          <a:p>
            <a:pPr lvl="1"/>
            <a:r>
              <a:rPr lang="fr-FR" dirty="0" smtClean="0"/>
              <a:t>Passer du niveau national au stade </a:t>
            </a:r>
            <a:r>
              <a:rPr lang="fr-FR" u="sng" dirty="0" smtClean="0"/>
              <a:t>régional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A2B616B-E793-45B9-9FFE-4834390673B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663858" y="136499"/>
            <a:ext cx="7234238" cy="957263"/>
          </a:xfrm>
        </p:spPr>
        <p:txBody>
          <a:bodyPr/>
          <a:lstStyle/>
          <a:p>
            <a:r>
              <a:rPr lang="fr-FR" dirty="0" smtClean="0"/>
              <a:t>Envisager</a:t>
            </a:r>
            <a:r>
              <a:rPr lang="fr-FR" dirty="0" smtClean="0"/>
              <a:t> </a:t>
            </a:r>
            <a:r>
              <a:rPr lang="fr-FR" dirty="0" smtClean="0"/>
              <a:t>les différentes dimensions du transit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15CF813-9860-4996-B0F3-0A64E790F90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763" y="1565259"/>
            <a:ext cx="9747333" cy="55440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5296" y="136499"/>
            <a:ext cx="7234238" cy="957263"/>
          </a:xfrm>
        </p:spPr>
        <p:txBody>
          <a:bodyPr/>
          <a:lstStyle/>
          <a:p>
            <a:r>
              <a:rPr lang="fr-FR" dirty="0" smtClean="0"/>
              <a:t>S’appuyer sur les accords internationaux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articles V, VIII et X du GATT ne sont pas encore complètement pris en compte ;</a:t>
            </a:r>
          </a:p>
          <a:p>
            <a:r>
              <a:rPr lang="fr-FR" dirty="0" smtClean="0"/>
              <a:t>Rallier la Convention de Kyoto révisée, entrée en vigueur en 2006 ;</a:t>
            </a:r>
          </a:p>
          <a:p>
            <a:r>
              <a:rPr lang="fr-FR" dirty="0" smtClean="0"/>
              <a:t>Mettre en œuvre la Convention TRIE ; </a:t>
            </a:r>
          </a:p>
          <a:p>
            <a:r>
              <a:rPr lang="fr-FR" dirty="0" smtClean="0"/>
              <a:t>Distinguer les trafics commerciaux et privilégier les opérateurs qui « jouent le jeu » :</a:t>
            </a:r>
          </a:p>
          <a:p>
            <a:pPr lvl="1"/>
            <a:r>
              <a:rPr lang="fr-FR" dirty="0" smtClean="0"/>
              <a:t>Notion d’opérateur agréé ;</a:t>
            </a:r>
          </a:p>
          <a:p>
            <a:pPr lvl="1"/>
            <a:r>
              <a:rPr lang="fr-FR" dirty="0" smtClean="0"/>
              <a:t>Effet d’entrainement des groupes structurés ;</a:t>
            </a:r>
          </a:p>
          <a:p>
            <a:pPr lvl="1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A2B616B-E793-45B9-9FFE-4834390673B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0982" y="301625"/>
            <a:ext cx="7234238" cy="957263"/>
          </a:xfrm>
        </p:spPr>
        <p:txBody>
          <a:bodyPr/>
          <a:lstStyle/>
          <a:p>
            <a:r>
              <a:rPr lang="fr-FR" dirty="0" smtClean="0"/>
              <a:t>Réaliser l’inter – opérabilité sur les corridors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opérations de transit doivent ;</a:t>
            </a:r>
          </a:p>
          <a:p>
            <a:pPr lvl="1"/>
            <a:r>
              <a:rPr lang="fr-FR" dirty="0" smtClean="0"/>
              <a:t>Être couvertes par les </a:t>
            </a:r>
            <a:r>
              <a:rPr lang="fr-FR" u="sng" dirty="0" smtClean="0"/>
              <a:t>mêmes documents </a:t>
            </a:r>
            <a:r>
              <a:rPr lang="fr-FR" dirty="0" smtClean="0"/>
              <a:t>(de transport et de douane) ;</a:t>
            </a:r>
          </a:p>
          <a:p>
            <a:pPr lvl="1"/>
            <a:r>
              <a:rPr lang="fr-FR" dirty="0" smtClean="0"/>
              <a:t>Donner lieu à une </a:t>
            </a:r>
            <a:r>
              <a:rPr lang="fr-FR" u="sng" dirty="0" smtClean="0"/>
              <a:t>gestion commune de la garantie</a:t>
            </a:r>
            <a:r>
              <a:rPr lang="fr-FR" dirty="0" smtClean="0"/>
              <a:t> ;</a:t>
            </a:r>
          </a:p>
          <a:p>
            <a:pPr lvl="1"/>
            <a:r>
              <a:rPr lang="fr-FR" dirty="0" smtClean="0"/>
              <a:t>Ne pas entrainer trop de contrôles « en route »</a:t>
            </a:r>
          </a:p>
          <a:p>
            <a:r>
              <a:rPr lang="fr-FR" dirty="0" smtClean="0"/>
              <a:t>Il y a nécessité d’un </a:t>
            </a:r>
            <a:r>
              <a:rPr lang="fr-FR" i="1" dirty="0" smtClean="0"/>
              <a:t>tracking</a:t>
            </a:r>
            <a:r>
              <a:rPr lang="fr-FR" dirty="0" smtClean="0"/>
              <a:t> tout au long du corridor, à la fois pour des raisons commerciales et pour des motifs fiscaux ;</a:t>
            </a:r>
          </a:p>
          <a:p>
            <a:r>
              <a:rPr lang="fr-FR" dirty="0" smtClean="0"/>
              <a:t>La relation chargeur/transporteur doit être sécurisée.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A2B616B-E793-45B9-9FFE-4834390673B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signes d’espoir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L’amélioration du réseau routier interconnecté,</a:t>
            </a:r>
          </a:p>
          <a:p>
            <a:r>
              <a:rPr lang="fr-FR" dirty="0" smtClean="0"/>
              <a:t>La déclaration en douane unique de l’UEMOA (semblable au DAU/SAD, fondé sur UN/LK),</a:t>
            </a:r>
          </a:p>
          <a:p>
            <a:r>
              <a:rPr lang="fr-FR" dirty="0" smtClean="0"/>
              <a:t>La construction de bureaux de douane à contrôle juxtaposé par la CEDEAO,</a:t>
            </a:r>
          </a:p>
          <a:p>
            <a:r>
              <a:rPr lang="fr-FR" dirty="0" smtClean="0"/>
              <a:t>La négociation d’accords bilatéraux pour la gestion du transit </a:t>
            </a:r>
            <a:r>
              <a:rPr lang="fr-FR" dirty="0" smtClean="0"/>
              <a:t>(ex. : Sénégal/Mali</a:t>
            </a:r>
            <a:r>
              <a:rPr lang="fr-FR" dirty="0" smtClean="0"/>
              <a:t>),</a:t>
            </a:r>
          </a:p>
          <a:p>
            <a:r>
              <a:rPr lang="fr-FR" dirty="0" smtClean="0"/>
              <a:t>La mise au point d’un Manuel des procédures de gestion des garanties du Carnet TRIE.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15CF813-9860-4996-B0F3-0A64E790F90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663858" y="301625"/>
            <a:ext cx="7234238" cy="957263"/>
          </a:xfrm>
        </p:spPr>
        <p:txBody>
          <a:bodyPr/>
          <a:lstStyle/>
          <a:p>
            <a:r>
              <a:rPr lang="fr-FR" dirty="0" smtClean="0"/>
              <a:t>Nouvelle plate-forme logistique avec </a:t>
            </a:r>
            <a:br>
              <a:rPr lang="fr-FR" dirty="0" smtClean="0"/>
            </a:br>
            <a:r>
              <a:rPr lang="fr-FR" dirty="0" smtClean="0"/>
              <a:t>« guichet unique » à Kayes (Mali)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15CF813-9860-4996-B0F3-0A64E790F90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2050" name="Picture 2" descr="C:\Users\Bernard STOVEN\Pictures\170CANON\IMG_7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972" y="2105853"/>
            <a:ext cx="4992000" cy="3744000"/>
          </a:xfrm>
          <a:prstGeom prst="rect">
            <a:avLst/>
          </a:prstGeom>
          <a:noFill/>
        </p:spPr>
      </p:pic>
      <p:pic>
        <p:nvPicPr>
          <p:cNvPr id="1026" name="Picture 2" descr="C:\Users\Bernard STOVEN\Pictures\170CANON\IMG_7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12" y="2105853"/>
            <a:ext cx="4992000" cy="37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pré-requis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Normalisation des documents et formulaires</a:t>
            </a:r>
          </a:p>
          <a:p>
            <a:pPr lvl="1"/>
            <a:r>
              <a:rPr lang="fr-FR" dirty="0" smtClean="0"/>
              <a:t>UN/LK (ISO 6422)</a:t>
            </a:r>
          </a:p>
          <a:p>
            <a:pPr lvl="1"/>
            <a:r>
              <a:rPr lang="fr-FR" dirty="0" err="1" smtClean="0"/>
              <a:t>UNeDocs</a:t>
            </a:r>
            <a:endParaRPr lang="fr-FR" dirty="0" smtClean="0"/>
          </a:p>
          <a:p>
            <a:pPr lvl="1"/>
            <a:r>
              <a:rPr lang="fr-FR" dirty="0" err="1" smtClean="0"/>
              <a:t>UNSMs</a:t>
            </a:r>
            <a:endParaRPr lang="fr-FR" dirty="0" smtClean="0"/>
          </a:p>
          <a:p>
            <a:r>
              <a:rPr lang="fr-FR" dirty="0" smtClean="0"/>
              <a:t>Standardisation des données (UN/TDED ISO 7372 et Modèle de données de l’OMD/WCO)</a:t>
            </a:r>
          </a:p>
          <a:p>
            <a:r>
              <a:rPr lang="fr-FR" dirty="0" smtClean="0"/>
              <a:t>Standardisation des étiquettes et identifiants (EAN géré par GS1)</a:t>
            </a:r>
          </a:p>
          <a:p>
            <a:r>
              <a:rPr lang="fr-FR" dirty="0" smtClean="0"/>
              <a:t>Utiliser les </a:t>
            </a:r>
            <a:r>
              <a:rPr lang="fr-FR" dirty="0" err="1" smtClean="0"/>
              <a:t>Core</a:t>
            </a:r>
            <a:r>
              <a:rPr lang="fr-FR" dirty="0" smtClean="0"/>
              <a:t> Components (CCL) et les scénarios - types </a:t>
            </a:r>
            <a:r>
              <a:rPr lang="fr-FR" dirty="0" smtClean="0"/>
              <a:t>(ebXML</a:t>
            </a:r>
            <a:r>
              <a:rPr lang="fr-FR" dirty="0" smtClean="0"/>
              <a:t>)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15CF813-9860-4996-B0F3-0A64E790F90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AF218705-C0F9-430F-AF6B-E925DEBD6DB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7580" y="207937"/>
            <a:ext cx="7420516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Normalisation du contrat de transport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15CF813-9860-4996-B0F3-0A64E790F90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2050" name="Picture 2" descr="C:\Users\Bernard STOVEN\Pictures\172CANON\IMG_7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" y="2037225"/>
            <a:ext cx="5664000" cy="4248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7097" y="1398613"/>
            <a:ext cx="43338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Normalisation du Carnet TRIE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A2B616B-E793-45B9-9FFE-4834390673B4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3074" name="Picture 2" descr="C:\Users\Bernard STOVEN\Pictures\172CANON\IMG_7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" y="1851011"/>
            <a:ext cx="6672000" cy="50040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4372" y="1631974"/>
            <a:ext cx="32766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5296" y="136499"/>
            <a:ext cx="7234238" cy="957263"/>
          </a:xfrm>
        </p:spPr>
        <p:txBody>
          <a:bodyPr/>
          <a:lstStyle/>
          <a:p>
            <a:r>
              <a:rPr lang="fr-FR" dirty="0" smtClean="0"/>
              <a:t>Le transit :</a:t>
            </a:r>
            <a:br>
              <a:rPr lang="fr-FR" dirty="0" smtClean="0"/>
            </a:br>
            <a:r>
              <a:rPr lang="fr-FR" dirty="0" smtClean="0"/>
              <a:t>u</a:t>
            </a:r>
            <a:r>
              <a:rPr lang="fr-FR" dirty="0" smtClean="0"/>
              <a:t>ne </a:t>
            </a:r>
            <a:r>
              <a:rPr lang="fr-FR" dirty="0" smtClean="0"/>
              <a:t>opportunité pour les Guichets Uniques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traitement des opérations de transit constitue :</a:t>
            </a:r>
          </a:p>
          <a:p>
            <a:pPr lvl="1"/>
            <a:r>
              <a:rPr lang="fr-FR" dirty="0" smtClean="0"/>
              <a:t>Un service attendu par les importateurs et exportateurs,</a:t>
            </a:r>
          </a:p>
          <a:p>
            <a:pPr lvl="1"/>
            <a:r>
              <a:rPr lang="fr-FR" dirty="0" smtClean="0"/>
              <a:t>Une facilité pour les transporteurs (</a:t>
            </a:r>
            <a:r>
              <a:rPr lang="fr-FR" i="1" dirty="0" smtClean="0"/>
              <a:t>tracking</a:t>
            </a:r>
            <a:r>
              <a:rPr lang="fr-FR" dirty="0" smtClean="0"/>
              <a:t>),</a:t>
            </a:r>
          </a:p>
          <a:p>
            <a:pPr lvl="1"/>
            <a:r>
              <a:rPr lang="fr-FR" dirty="0" smtClean="0"/>
              <a:t>Une impératif de sécurisation pour les Douanes,</a:t>
            </a:r>
          </a:p>
          <a:p>
            <a:pPr lvl="1"/>
            <a:r>
              <a:rPr lang="fr-FR" dirty="0" smtClean="0"/>
              <a:t>Une </a:t>
            </a:r>
            <a:r>
              <a:rPr lang="fr-FR" dirty="0" smtClean="0"/>
              <a:t>prestation pour </a:t>
            </a:r>
            <a:r>
              <a:rPr lang="fr-FR" dirty="0" smtClean="0"/>
              <a:t>le suivi des </a:t>
            </a:r>
            <a:r>
              <a:rPr lang="fr-FR" dirty="0" smtClean="0"/>
              <a:t>cautions.</a:t>
            </a:r>
          </a:p>
          <a:p>
            <a:r>
              <a:rPr lang="fr-FR" dirty="0" smtClean="0"/>
              <a:t>Des applications :</a:t>
            </a:r>
          </a:p>
          <a:p>
            <a:pPr lvl="1"/>
            <a:r>
              <a:rPr lang="fr-FR" dirty="0" smtClean="0"/>
              <a:t>Gestion des </a:t>
            </a:r>
            <a:r>
              <a:rPr lang="fr-FR" dirty="0" smtClean="0"/>
              <a:t>titres (message transit/carnet TRIE),</a:t>
            </a:r>
            <a:endParaRPr lang="fr-FR" dirty="0" smtClean="0"/>
          </a:p>
          <a:p>
            <a:pPr lvl="1"/>
            <a:r>
              <a:rPr lang="fr-FR" dirty="0" smtClean="0"/>
              <a:t>Gestion des garanties,</a:t>
            </a:r>
          </a:p>
          <a:p>
            <a:pPr lvl="1"/>
            <a:r>
              <a:rPr lang="fr-FR" dirty="0" smtClean="0"/>
              <a:t>Suivi des </a:t>
            </a:r>
            <a:r>
              <a:rPr lang="fr-FR" dirty="0" smtClean="0"/>
              <a:t>cargaisons (RFID / GPS).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15CF813-9860-4996-B0F3-0A64E790F90C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faut-il faire pour lancer la démarche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Partir des transactions commerciales</a:t>
            </a:r>
            <a:r>
              <a:rPr lang="fr-FR" dirty="0" smtClean="0"/>
              <a:t>, qui sont à l’origine des flux de marchandises et qui commandent les flux d’informations ;</a:t>
            </a:r>
          </a:p>
          <a:p>
            <a:r>
              <a:rPr lang="fr-FR" dirty="0" smtClean="0"/>
              <a:t>Considérer </a:t>
            </a:r>
            <a:r>
              <a:rPr lang="fr-FR" u="sng" dirty="0" smtClean="0"/>
              <a:t>l’ensemble de la chaîne </a:t>
            </a:r>
            <a:r>
              <a:rPr lang="fr-FR" dirty="0" smtClean="0"/>
              <a:t>logistique, depuis l’expéditeur jusqu’au point de livraison et de mise en œuvre/utilisation ;</a:t>
            </a:r>
          </a:p>
          <a:p>
            <a:r>
              <a:rPr lang="fr-FR" dirty="0" smtClean="0"/>
              <a:t>Les </a:t>
            </a:r>
            <a:r>
              <a:rPr lang="fr-FR" u="sng" dirty="0" smtClean="0"/>
              <a:t>déclarations</a:t>
            </a:r>
            <a:r>
              <a:rPr lang="fr-FR" dirty="0" smtClean="0"/>
              <a:t> (marchandises dangereuses, douanières, fiscales, </a:t>
            </a:r>
            <a:r>
              <a:rPr lang="fr-FR" dirty="0" err="1" smtClean="0"/>
              <a:t>etc</a:t>
            </a:r>
            <a:r>
              <a:rPr lang="fr-FR" dirty="0" smtClean="0"/>
              <a:t>…) sont des « </a:t>
            </a:r>
            <a:r>
              <a:rPr lang="fr-FR" u="sng" dirty="0" smtClean="0"/>
              <a:t>sous-produits</a:t>
            </a:r>
            <a:r>
              <a:rPr lang="fr-FR" dirty="0" smtClean="0"/>
              <a:t> » des échanges d’informations </a:t>
            </a:r>
            <a:r>
              <a:rPr lang="fr-FR" u="sng" dirty="0" smtClean="0"/>
              <a:t>privés</a:t>
            </a:r>
            <a:r>
              <a:rPr lang="fr-FR" dirty="0" smtClean="0"/>
              <a:t> ;</a:t>
            </a:r>
          </a:p>
          <a:p>
            <a:r>
              <a:rPr lang="fr-FR" dirty="0" smtClean="0"/>
              <a:t>Envisager un </a:t>
            </a:r>
            <a:r>
              <a:rPr lang="fr-FR" u="sng" dirty="0" smtClean="0"/>
              <a:t>retour sur investissement </a:t>
            </a:r>
            <a:r>
              <a:rPr lang="fr-FR" dirty="0" smtClean="0"/>
              <a:t>(ROI) en élargissant la perspective (commerce extérieur, lutte contre la pauvreté) ;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15CF813-9860-4996-B0F3-0A64E790F90C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Quels sont les premiers interlocuteurs à aborder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importateurs/exportateurs, en priorité :</a:t>
            </a:r>
          </a:p>
          <a:p>
            <a:pPr lvl="1"/>
            <a:r>
              <a:rPr lang="fr-FR" dirty="0" smtClean="0"/>
              <a:t>En raison de leur objectif de réduction des coûts et des délais,</a:t>
            </a:r>
          </a:p>
          <a:p>
            <a:pPr lvl="1"/>
            <a:r>
              <a:rPr lang="fr-FR" dirty="0" smtClean="0"/>
              <a:t>Parce qu’ils ont beaucoup de messages à recevoir/transmettre,</a:t>
            </a:r>
          </a:p>
          <a:p>
            <a:pPr lvl="1"/>
            <a:r>
              <a:rPr lang="fr-FR" dirty="0" smtClean="0"/>
              <a:t>Du fait de l’internationalisation des échanges ;</a:t>
            </a:r>
          </a:p>
          <a:p>
            <a:r>
              <a:rPr lang="fr-FR" dirty="0" smtClean="0"/>
              <a:t>Les transporteurs routiers, </a:t>
            </a:r>
          </a:p>
          <a:p>
            <a:r>
              <a:rPr lang="fr-FR" dirty="0" smtClean="0"/>
              <a:t>Les opérateurs de plate - formes logistiques,</a:t>
            </a:r>
          </a:p>
          <a:p>
            <a:r>
              <a:rPr lang="fr-FR" dirty="0" smtClean="0"/>
              <a:t>Les banques et les compagnies d’assurances,</a:t>
            </a:r>
          </a:p>
          <a:p>
            <a:r>
              <a:rPr lang="fr-FR" dirty="0" smtClean="0"/>
              <a:t>Les douanes (notion d’opérateur agréé).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15CF813-9860-4996-B0F3-0A64E790F90C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Quels sont les avantages que chacun pourra retirer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Accessibilité 24h/24 aux informations,</a:t>
            </a:r>
          </a:p>
          <a:p>
            <a:r>
              <a:rPr lang="fr-FR" dirty="0" smtClean="0"/>
              <a:t>Information fiable et </a:t>
            </a:r>
            <a:r>
              <a:rPr lang="fr-FR" u="sng" dirty="0" smtClean="0"/>
              <a:t>à jour</a:t>
            </a:r>
            <a:r>
              <a:rPr lang="fr-FR" dirty="0" smtClean="0"/>
              <a:t>,</a:t>
            </a:r>
          </a:p>
          <a:p>
            <a:r>
              <a:rPr lang="fr-FR" dirty="0" smtClean="0"/>
              <a:t>Décisions </a:t>
            </a:r>
            <a:r>
              <a:rPr lang="fr-FR" u="sng" dirty="0" smtClean="0"/>
              <a:t>judicieuses</a:t>
            </a:r>
            <a:r>
              <a:rPr lang="fr-FR" dirty="0" smtClean="0"/>
              <a:t> grâce à la </a:t>
            </a:r>
            <a:r>
              <a:rPr lang="fr-FR" u="sng" dirty="0" smtClean="0"/>
              <a:t>disponibilité</a:t>
            </a:r>
            <a:r>
              <a:rPr lang="fr-FR" dirty="0" smtClean="0"/>
              <a:t> des informations,</a:t>
            </a:r>
          </a:p>
          <a:p>
            <a:r>
              <a:rPr lang="fr-FR" dirty="0" smtClean="0"/>
              <a:t>Réduction des </a:t>
            </a:r>
            <a:r>
              <a:rPr lang="fr-FR" u="sng" dirty="0" smtClean="0"/>
              <a:t>délais</a:t>
            </a:r>
            <a:r>
              <a:rPr lang="fr-FR" dirty="0" smtClean="0"/>
              <a:t> d’exécution des transactions,</a:t>
            </a:r>
          </a:p>
          <a:p>
            <a:r>
              <a:rPr lang="fr-FR" dirty="0" smtClean="0"/>
              <a:t>Diminution des </a:t>
            </a:r>
            <a:r>
              <a:rPr lang="fr-FR" u="sng" dirty="0" smtClean="0"/>
              <a:t>coûts</a:t>
            </a:r>
            <a:r>
              <a:rPr lang="fr-FR" dirty="0" smtClean="0"/>
              <a:t>,</a:t>
            </a:r>
          </a:p>
          <a:p>
            <a:r>
              <a:rPr lang="fr-FR" dirty="0" smtClean="0"/>
              <a:t>Protection de la </a:t>
            </a:r>
            <a:r>
              <a:rPr lang="fr-FR" u="sng" dirty="0" smtClean="0"/>
              <a:t>confidentialité</a:t>
            </a:r>
            <a:r>
              <a:rPr lang="fr-FR" dirty="0" smtClean="0"/>
              <a:t> des affaires</a:t>
            </a:r>
          </a:p>
          <a:p>
            <a:r>
              <a:rPr lang="fr-FR" dirty="0" smtClean="0"/>
              <a:t>Meilleure </a:t>
            </a:r>
            <a:r>
              <a:rPr lang="fr-FR" u="sng" dirty="0" smtClean="0"/>
              <a:t>interaction</a:t>
            </a:r>
            <a:r>
              <a:rPr lang="fr-FR" dirty="0" smtClean="0"/>
              <a:t> des services gouvernementaux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15CF813-9860-4996-B0F3-0A64E790F90C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Quels sont les risques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Le manque de coordination administrative et de </a:t>
            </a:r>
            <a:r>
              <a:rPr lang="fr-FR" sz="2400" i="1" dirty="0" smtClean="0"/>
              <a:t>leadership</a:t>
            </a:r>
            <a:r>
              <a:rPr lang="fr-FR" sz="2400" dirty="0" smtClean="0"/>
              <a:t> : il faut un réel engagement du Gouvernement tout entier et un « pilote » de projet </a:t>
            </a:r>
            <a:r>
              <a:rPr lang="fr-FR" sz="2400" dirty="0" smtClean="0"/>
              <a:t>opérationnel ;</a:t>
            </a:r>
            <a:endParaRPr lang="fr-FR" sz="2400" dirty="0" smtClean="0"/>
          </a:p>
          <a:p>
            <a:r>
              <a:rPr lang="fr-FR" sz="2400" dirty="0" smtClean="0"/>
              <a:t>L’inorganisation de certains secteurs de l’économie : en particulier le transport routier artisanal et les « informels »,</a:t>
            </a:r>
          </a:p>
          <a:p>
            <a:r>
              <a:rPr lang="fr-FR" sz="2400" dirty="0" smtClean="0"/>
              <a:t>L’inadaptation du régime juridique (droit écrit et signature manuscrite)</a:t>
            </a:r>
          </a:p>
          <a:p>
            <a:r>
              <a:rPr lang="fr-FR" sz="2400" dirty="0" smtClean="0"/>
              <a:t>La faiblesse de l’encadrement :</a:t>
            </a:r>
          </a:p>
          <a:p>
            <a:pPr lvl="1"/>
            <a:r>
              <a:rPr lang="fr-FR" sz="2400" dirty="0" smtClean="0"/>
              <a:t>Sous-effectif</a:t>
            </a:r>
          </a:p>
          <a:p>
            <a:pPr lvl="1"/>
            <a:r>
              <a:rPr lang="fr-FR" sz="2400" dirty="0" smtClean="0"/>
              <a:t>Formation insuffisante ou dépassée</a:t>
            </a:r>
          </a:p>
          <a:p>
            <a:r>
              <a:rPr lang="fr-FR" sz="2400" dirty="0" smtClean="0"/>
              <a:t>La résistance des </a:t>
            </a:r>
            <a:r>
              <a:rPr lang="fr-FR" sz="2400" dirty="0" smtClean="0"/>
              <a:t>intermédiaires (préférence pour le papier) </a:t>
            </a:r>
            <a:r>
              <a:rPr lang="fr-FR" sz="2400" dirty="0" smtClean="0"/>
              <a:t>et la réticence à l’égard des </a:t>
            </a:r>
            <a:r>
              <a:rPr lang="fr-FR" sz="2400" dirty="0" smtClean="0"/>
              <a:t>TIC (reconversion inévitable) ; </a:t>
            </a:r>
            <a:endParaRPr lang="fr-FR" sz="2400" dirty="0" smtClean="0"/>
          </a:p>
          <a:p>
            <a:r>
              <a:rPr lang="fr-FR" sz="2400" dirty="0" smtClean="0"/>
              <a:t>Le suréquipement </a:t>
            </a:r>
            <a:r>
              <a:rPr lang="fr-FR" sz="2400" dirty="0" smtClean="0"/>
              <a:t>informatique.</a:t>
            </a:r>
            <a:endParaRPr lang="fr-FR" sz="24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15CF813-9860-4996-B0F3-0A64E790F90C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Quelles doivent être les précautions à prendre dès le début du projet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3238" y="1439863"/>
            <a:ext cx="9070975" cy="5840436"/>
          </a:xfrm>
        </p:spPr>
        <p:txBody>
          <a:bodyPr/>
          <a:lstStyle/>
          <a:p>
            <a:r>
              <a:rPr lang="fr-FR" sz="2400" dirty="0" smtClean="0"/>
              <a:t>Avoir une </a:t>
            </a:r>
            <a:r>
              <a:rPr lang="fr-FR" sz="2400" u="sng" dirty="0" smtClean="0"/>
              <a:t>optique plurielle </a:t>
            </a:r>
            <a:r>
              <a:rPr lang="fr-FR" sz="2000" dirty="0" smtClean="0"/>
              <a:t>:</a:t>
            </a:r>
          </a:p>
          <a:p>
            <a:pPr lvl="1"/>
            <a:r>
              <a:rPr lang="fr-FR" sz="2000" dirty="0" smtClean="0"/>
              <a:t>La transaction commerciale internationale (fournisseur/client) implique plusieurs partenaires </a:t>
            </a:r>
            <a:r>
              <a:rPr lang="fr-FR" sz="2000" b="1" dirty="0" smtClean="0"/>
              <a:t>privés</a:t>
            </a:r>
            <a:r>
              <a:rPr lang="fr-FR" sz="2000" dirty="0" smtClean="0"/>
              <a:t>,</a:t>
            </a:r>
          </a:p>
          <a:p>
            <a:pPr lvl="1"/>
            <a:r>
              <a:rPr lang="fr-FR" sz="2000" dirty="0" smtClean="0"/>
              <a:t>Elle suppose le passage de frontières, et donc, l’application de plusieurs règlementations, pas forcément </a:t>
            </a:r>
            <a:r>
              <a:rPr lang="fr-FR" sz="2000" b="1" dirty="0" smtClean="0"/>
              <a:t>harmonisées</a:t>
            </a:r>
            <a:r>
              <a:rPr lang="fr-FR" sz="2000" dirty="0" smtClean="0"/>
              <a:t>,</a:t>
            </a:r>
          </a:p>
          <a:p>
            <a:pPr lvl="1"/>
            <a:r>
              <a:rPr lang="fr-FR" sz="2000" dirty="0" smtClean="0"/>
              <a:t>Elle s’accompagne de multiples déclarations et de fournitures d’informations; il s’agit d’</a:t>
            </a:r>
            <a:r>
              <a:rPr lang="fr-FR" sz="2000" b="1" dirty="0" smtClean="0"/>
              <a:t>éviter les ressaisies</a:t>
            </a:r>
            <a:r>
              <a:rPr lang="fr-FR" sz="2000" dirty="0" smtClean="0"/>
              <a:t>.</a:t>
            </a:r>
          </a:p>
          <a:p>
            <a:r>
              <a:rPr lang="fr-FR" sz="2400" dirty="0" smtClean="0"/>
              <a:t>Raisonner dans une </a:t>
            </a:r>
            <a:r>
              <a:rPr lang="fr-FR" sz="2400" u="sng" dirty="0" smtClean="0"/>
              <a:t>vision d’ensemble </a:t>
            </a:r>
            <a:r>
              <a:rPr lang="fr-FR" sz="2000" dirty="0" smtClean="0"/>
              <a:t>:</a:t>
            </a:r>
          </a:p>
          <a:p>
            <a:pPr lvl="1"/>
            <a:r>
              <a:rPr lang="fr-FR" sz="2000" dirty="0" smtClean="0"/>
              <a:t>L’aspect douanier est inséparable de la logistique et de la finance ;</a:t>
            </a:r>
          </a:p>
          <a:p>
            <a:pPr lvl="1"/>
            <a:r>
              <a:rPr lang="fr-FR" sz="2000" dirty="0" smtClean="0"/>
              <a:t>Les règlementations s’imbriquent et supposent une </a:t>
            </a:r>
            <a:r>
              <a:rPr lang="fr-FR" sz="2000" b="1" dirty="0" smtClean="0"/>
              <a:t>coopération administrative</a:t>
            </a:r>
            <a:r>
              <a:rPr lang="fr-FR" sz="2000" dirty="0" smtClean="0"/>
              <a:t> (exemples : sanitaire, phyto, sécurité, qualité) ;</a:t>
            </a:r>
          </a:p>
          <a:p>
            <a:pPr lvl="1"/>
            <a:r>
              <a:rPr lang="fr-FR" sz="2000" dirty="0" smtClean="0"/>
              <a:t>Le Guichet Unique est un des </a:t>
            </a:r>
            <a:r>
              <a:rPr lang="fr-FR" sz="2000" b="1" dirty="0" smtClean="0"/>
              <a:t>maillons</a:t>
            </a:r>
            <a:r>
              <a:rPr lang="fr-FR" sz="2000" dirty="0" smtClean="0"/>
              <a:t> du </a:t>
            </a:r>
            <a:r>
              <a:rPr lang="fr-FR" sz="2000" i="1" dirty="0" smtClean="0"/>
              <a:t>e – government ;</a:t>
            </a:r>
          </a:p>
          <a:p>
            <a:r>
              <a:rPr lang="fr-FR" sz="2400" u="sng" dirty="0" smtClean="0"/>
              <a:t>Rester ouvert </a:t>
            </a:r>
            <a:r>
              <a:rPr lang="fr-FR" sz="2400" dirty="0" smtClean="0"/>
              <a:t>:</a:t>
            </a:r>
          </a:p>
          <a:p>
            <a:pPr lvl="1"/>
            <a:r>
              <a:rPr lang="fr-FR" sz="2000" dirty="0" smtClean="0"/>
              <a:t>Logiciels </a:t>
            </a:r>
            <a:r>
              <a:rPr lang="fr-FR" sz="2000" i="1" dirty="0" smtClean="0"/>
              <a:t>open source</a:t>
            </a:r>
            <a:r>
              <a:rPr lang="fr-FR" sz="2000" dirty="0" smtClean="0"/>
              <a:t>,</a:t>
            </a:r>
          </a:p>
          <a:p>
            <a:pPr lvl="1"/>
            <a:r>
              <a:rPr lang="fr-FR" sz="2000" dirty="0" smtClean="0"/>
              <a:t>Démarche </a:t>
            </a:r>
            <a:r>
              <a:rPr lang="fr-FR" sz="2000" i="1" dirty="0" err="1" smtClean="0"/>
              <a:t>Workflow</a:t>
            </a:r>
            <a:endParaRPr lang="fr-FR" sz="20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15CF813-9860-4996-B0F3-0A64E790F90C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974" y="301625"/>
            <a:ext cx="7486683" cy="957263"/>
          </a:xfrm>
        </p:spPr>
        <p:txBody>
          <a:bodyPr/>
          <a:lstStyle/>
          <a:p>
            <a:r>
              <a:rPr lang="fr-FR" dirty="0" smtClean="0"/>
              <a:t>Quelles sont les principales étapes à franchir </a:t>
            </a:r>
            <a:br>
              <a:rPr lang="fr-FR" dirty="0" smtClean="0"/>
            </a:br>
            <a:r>
              <a:rPr lang="fr-FR" dirty="0" smtClean="0"/>
              <a:t>pour dématérialiser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Identification des pôles et des flux :</a:t>
            </a:r>
          </a:p>
          <a:p>
            <a:pPr lvl="1"/>
            <a:r>
              <a:rPr lang="fr-FR" dirty="0" smtClean="0"/>
              <a:t>Qui saisit, valide, envoie, stocke ?</a:t>
            </a:r>
          </a:p>
          <a:p>
            <a:pPr lvl="1"/>
            <a:r>
              <a:rPr lang="fr-FR" dirty="0" smtClean="0"/>
              <a:t>Quels sont les flux entrants/sortants ?</a:t>
            </a:r>
          </a:p>
          <a:p>
            <a:pPr lvl="1"/>
            <a:r>
              <a:rPr lang="fr-FR" dirty="0" smtClean="0"/>
              <a:t>Quel est le contenu en données de chaque flux ?</a:t>
            </a:r>
          </a:p>
          <a:p>
            <a:r>
              <a:rPr lang="fr-FR" i="1" dirty="0" err="1" smtClean="0"/>
              <a:t>Reengineering</a:t>
            </a:r>
            <a:r>
              <a:rPr lang="fr-FR" dirty="0" smtClean="0"/>
              <a:t> des flux :</a:t>
            </a:r>
          </a:p>
          <a:p>
            <a:pPr lvl="1"/>
            <a:r>
              <a:rPr lang="fr-FR" dirty="0" smtClean="0"/>
              <a:t>N’y a – t – il pas un chemin plus court ?</a:t>
            </a:r>
          </a:p>
          <a:p>
            <a:pPr lvl="1"/>
            <a:r>
              <a:rPr lang="fr-FR" dirty="0" smtClean="0"/>
              <a:t>Tirons parti de la répétitivité des informations,</a:t>
            </a:r>
          </a:p>
          <a:p>
            <a:pPr lvl="1"/>
            <a:r>
              <a:rPr lang="fr-FR" dirty="0" smtClean="0"/>
              <a:t>Révisons et optimisons les pratiques (démarche Valeur Ajoutée). </a:t>
            </a:r>
          </a:p>
          <a:p>
            <a:r>
              <a:rPr lang="fr-FR" dirty="0" smtClean="0"/>
              <a:t>Détermination d’un scénario crédible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15CF813-9860-4996-B0F3-0A64E790F90C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quoi consiste l’analyse des scénarios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 y a lieu de se poser </a:t>
            </a:r>
            <a:r>
              <a:rPr lang="fr-FR" u="sng" dirty="0" smtClean="0"/>
              <a:t>plusieurs questions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Quels sont les principaux acteurs/émetteurs ?</a:t>
            </a:r>
          </a:p>
          <a:p>
            <a:pPr lvl="1"/>
            <a:r>
              <a:rPr lang="fr-FR" dirty="0" smtClean="0"/>
              <a:t>Sont-ils indispensables ?</a:t>
            </a:r>
          </a:p>
          <a:p>
            <a:pPr lvl="1"/>
            <a:r>
              <a:rPr lang="fr-FR" dirty="0" smtClean="0"/>
              <a:t>Ne peut-on obtenir l’information par d’autres ?</a:t>
            </a:r>
          </a:p>
          <a:p>
            <a:pPr lvl="1"/>
            <a:r>
              <a:rPr lang="fr-FR" dirty="0" smtClean="0"/>
              <a:t>Comment faire circuler l’information plus vite ?</a:t>
            </a:r>
          </a:p>
          <a:p>
            <a:pPr lvl="1"/>
            <a:r>
              <a:rPr lang="fr-FR" dirty="0" smtClean="0"/>
              <a:t>Quelle dématérialisation ?</a:t>
            </a:r>
          </a:p>
          <a:p>
            <a:r>
              <a:rPr lang="fr-FR" dirty="0" smtClean="0"/>
              <a:t>Le </a:t>
            </a:r>
            <a:r>
              <a:rPr lang="fr-FR" u="sng" dirty="0" smtClean="0"/>
              <a:t>choix du ou des scénarios</a:t>
            </a:r>
            <a:r>
              <a:rPr lang="fr-FR" dirty="0" smtClean="0"/>
              <a:t> à traiter en priorité dépendra :</a:t>
            </a:r>
          </a:p>
          <a:p>
            <a:pPr lvl="1"/>
            <a:r>
              <a:rPr lang="fr-FR" dirty="0" smtClean="0"/>
              <a:t>de l’effet d’entraînement (effet-volume),</a:t>
            </a:r>
          </a:p>
          <a:p>
            <a:pPr lvl="1"/>
            <a:r>
              <a:rPr lang="fr-FR" dirty="0" smtClean="0"/>
              <a:t>de l’ouverture qui en résultera (généralisation)</a:t>
            </a:r>
          </a:p>
          <a:p>
            <a:pPr lvl="1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15CF813-9860-4996-B0F3-0A64E790F90C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Corridor : en vue d’assurer la fluidité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corridor relie un port maritime à un </a:t>
            </a:r>
            <a:r>
              <a:rPr lang="fr-FR" u="sng" dirty="0" smtClean="0"/>
              <a:t>hinterland</a:t>
            </a:r>
            <a:r>
              <a:rPr lang="fr-FR" dirty="0" smtClean="0"/>
              <a:t> ;</a:t>
            </a:r>
          </a:p>
          <a:p>
            <a:r>
              <a:rPr lang="fr-FR" dirty="0" smtClean="0"/>
              <a:t>il a pour but de </a:t>
            </a:r>
            <a:r>
              <a:rPr lang="fr-FR" u="sng" dirty="0" smtClean="0"/>
              <a:t>désenclaver</a:t>
            </a:r>
            <a:r>
              <a:rPr lang="fr-FR" dirty="0" smtClean="0"/>
              <a:t> les pays de l’intérieur ; </a:t>
            </a:r>
          </a:p>
          <a:p>
            <a:r>
              <a:rPr lang="fr-FR" dirty="0" smtClean="0"/>
              <a:t>il relie des espaces nationaux et traverse inévitablement des </a:t>
            </a:r>
            <a:r>
              <a:rPr lang="fr-FR" u="sng" dirty="0" smtClean="0"/>
              <a:t>frontières</a:t>
            </a:r>
            <a:r>
              <a:rPr lang="fr-FR" dirty="0" smtClean="0"/>
              <a:t> ;</a:t>
            </a:r>
          </a:p>
          <a:p>
            <a:r>
              <a:rPr lang="fr-FR" dirty="0" smtClean="0"/>
              <a:t>c’est un axe fréquemment </a:t>
            </a:r>
            <a:r>
              <a:rPr lang="fr-FR" u="sng" dirty="0" smtClean="0"/>
              <a:t>multimodal</a:t>
            </a:r>
            <a:r>
              <a:rPr lang="fr-FR" dirty="0" smtClean="0"/>
              <a:t> (route/fer) </a:t>
            </a:r>
          </a:p>
          <a:p>
            <a:r>
              <a:rPr lang="fr-FR" dirty="0" smtClean="0"/>
              <a:t>il doit être </a:t>
            </a:r>
            <a:r>
              <a:rPr lang="fr-FR" u="sng" dirty="0" smtClean="0"/>
              <a:t>continu</a:t>
            </a:r>
            <a:r>
              <a:rPr lang="fr-FR" dirty="0" smtClean="0"/>
              <a:t> et éviter toute rupture de charge ainsi que tout retard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AF218705-C0F9-430F-AF6B-E925DEBD6DB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472441" y="59497"/>
            <a:ext cx="8568531" cy="1259946"/>
          </a:xfrm>
        </p:spPr>
        <p:txBody>
          <a:bodyPr/>
          <a:lstStyle/>
          <a:p>
            <a:r>
              <a:rPr lang="fr-FR" dirty="0"/>
              <a:t> Les </a:t>
            </a:r>
            <a:r>
              <a:rPr lang="fr-FR" dirty="0" smtClean="0"/>
              <a:t>étapes </a:t>
            </a:r>
            <a:r>
              <a:rPr lang="fr-FR" dirty="0"/>
              <a:t>à </a:t>
            </a:r>
            <a:r>
              <a:rPr lang="fr-FR" dirty="0" smtClean="0"/>
              <a:t>franchir pour sortir du port</a:t>
            </a:r>
            <a:endParaRPr lang="fr-FR" dirty="0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0" y="4812293"/>
            <a:ext cx="10080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325404" y="3382605"/>
            <a:ext cx="1706355" cy="111120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2000" dirty="0"/>
              <a:t>Arrivée du </a:t>
            </a:r>
          </a:p>
          <a:p>
            <a:pPr algn="ctr"/>
            <a:r>
              <a:rPr lang="fr-FR" sz="2000" dirty="0"/>
              <a:t>navire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8533529" y="3463102"/>
            <a:ext cx="1547096" cy="10324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2000" dirty="0"/>
              <a:t>Sortie des</a:t>
            </a:r>
          </a:p>
          <a:p>
            <a:pPr algn="ctr"/>
            <a:r>
              <a:rPr lang="fr-FR" sz="2000" dirty="0"/>
              <a:t>marchandises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38503" y="2112160"/>
            <a:ext cx="1706356" cy="111120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2000" dirty="0"/>
              <a:t>Annonce du </a:t>
            </a:r>
          </a:p>
          <a:p>
            <a:pPr algn="ctr"/>
            <a:r>
              <a:rPr lang="fr-FR" sz="2000" dirty="0"/>
              <a:t>navire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9652" y="5605010"/>
            <a:ext cx="1508594" cy="873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2000" dirty="0"/>
              <a:t>manifeste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182924" y="5605010"/>
            <a:ext cx="1428089" cy="873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2000" dirty="0"/>
              <a:t>Etats</a:t>
            </a:r>
          </a:p>
          <a:p>
            <a:pPr algn="ctr"/>
            <a:r>
              <a:rPr lang="fr-FR" sz="2000" dirty="0"/>
              <a:t>différentiels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1611288" y="5605010"/>
            <a:ext cx="1508594" cy="873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2000" dirty="0"/>
              <a:t>Instructions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7041247" y="5605010"/>
            <a:ext cx="1428089" cy="873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2000" dirty="0" smtClean="0"/>
              <a:t>Déclaration</a:t>
            </a:r>
          </a:p>
          <a:p>
            <a:pPr algn="ctr"/>
            <a:r>
              <a:rPr lang="fr-FR" sz="2000" dirty="0" smtClean="0"/>
              <a:t>en Douane </a:t>
            </a:r>
            <a:endParaRPr lang="fr-FR" sz="2000" dirty="0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541049" y="5605010"/>
            <a:ext cx="1428089" cy="873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1800" dirty="0"/>
              <a:t>Documents d’</a:t>
            </a:r>
          </a:p>
          <a:p>
            <a:pPr algn="ctr"/>
            <a:r>
              <a:rPr lang="fr-FR" sz="1800" dirty="0"/>
              <a:t>accompagnement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8614034" y="5605010"/>
            <a:ext cx="1428089" cy="873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dirty="0" smtClean="0"/>
              <a:t>BAE/BAD</a:t>
            </a:r>
            <a:endParaRPr lang="fr-FR" dirty="0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276517" y="3065868"/>
            <a:ext cx="0" cy="16659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9326329" y="4493807"/>
            <a:ext cx="0" cy="2379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2182792" y="3382605"/>
            <a:ext cx="1706356" cy="111120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2000" dirty="0"/>
              <a:t> Déchargement</a:t>
            </a:r>
          </a:p>
          <a:p>
            <a:pPr algn="ctr"/>
            <a:r>
              <a:rPr lang="fr-FR" sz="2000" dirty="0"/>
              <a:t>de la cargaison</a:t>
            </a:r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4604536" y="3382605"/>
            <a:ext cx="1706355" cy="111120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1800" dirty="0"/>
              <a:t>Gestion à</a:t>
            </a:r>
          </a:p>
          <a:p>
            <a:pPr algn="ctr"/>
            <a:r>
              <a:rPr lang="fr-FR" sz="1800" dirty="0"/>
              <a:t>quai/entreposage</a:t>
            </a: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6683386" y="3382605"/>
            <a:ext cx="1706356" cy="111120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/>
            <a:r>
              <a:rPr lang="fr-FR" sz="1800" dirty="0"/>
              <a:t>Transfert</a:t>
            </a:r>
          </a:p>
          <a:p>
            <a:pPr algn="ctr"/>
            <a:r>
              <a:rPr lang="fr-FR" sz="1800" dirty="0"/>
              <a:t>Transport</a:t>
            </a:r>
          </a:p>
          <a:p>
            <a:pPr algn="ctr"/>
            <a:r>
              <a:rPr lang="fr-FR" sz="1800" dirty="0"/>
              <a:t>terrestre</a:t>
            </a:r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 flipV="1">
            <a:off x="1182660" y="4812293"/>
            <a:ext cx="0" cy="7927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flipV="1">
            <a:off x="2325668" y="4812293"/>
            <a:ext cx="0" cy="7927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flipV="1">
            <a:off x="3825866" y="4812293"/>
            <a:ext cx="0" cy="7927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 flipV="1">
            <a:off x="6230386" y="4812293"/>
            <a:ext cx="0" cy="7927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 flipV="1">
            <a:off x="7819485" y="4812293"/>
            <a:ext cx="0" cy="7927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 flipV="1">
            <a:off x="9247573" y="4812293"/>
            <a:ext cx="0" cy="7927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fr-FR"/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2896431" y="2351899"/>
            <a:ext cx="5239825" cy="28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Circuit physique des marchandises</a:t>
            </a: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3055690" y="6875455"/>
            <a:ext cx="4921305" cy="28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Circuit documentaire</a:t>
            </a:r>
          </a:p>
        </p:txBody>
      </p:sp>
      <p:cxnSp>
        <p:nvCxnSpPr>
          <p:cNvPr id="31" name="Connecteur droit avec flèche 30"/>
          <p:cNvCxnSpPr>
            <a:stCxn id="23558" idx="4"/>
            <a:endCxn id="23574" idx="1"/>
          </p:cNvCxnSpPr>
          <p:nvPr/>
        </p:nvCxnSpPr>
        <p:spPr bwMode="auto">
          <a:xfrm rot="16200000" flipH="1">
            <a:off x="1021378" y="4651011"/>
            <a:ext cx="318486" cy="407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468544" y="-27"/>
            <a:ext cx="7108050" cy="1259946"/>
          </a:xfrm>
        </p:spPr>
        <p:txBody>
          <a:bodyPr>
            <a:normAutofit/>
          </a:bodyPr>
          <a:lstStyle/>
          <a:p>
            <a:r>
              <a:rPr lang="fr-FR" sz="3100" dirty="0" smtClean="0"/>
              <a:t> Du Guichet Unique Portuaire</a:t>
            </a:r>
            <a:br>
              <a:rPr lang="fr-FR" sz="3100" dirty="0" smtClean="0"/>
            </a:br>
            <a:r>
              <a:rPr lang="fr-FR" sz="3100" dirty="0" smtClean="0"/>
              <a:t>au </a:t>
            </a:r>
            <a:r>
              <a:rPr lang="fr-FR" sz="3100" i="1" dirty="0" smtClean="0"/>
              <a:t>hub</a:t>
            </a:r>
            <a:r>
              <a:rPr lang="fr-FR" sz="3100" dirty="0" smtClean="0"/>
              <a:t> informationnel </a:t>
            </a:r>
            <a:endParaRPr lang="fr-FR" sz="3100" dirty="0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0" y="0"/>
            <a:ext cx="203621" cy="28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794" tIns="50397" rIns="100794" bIns="50397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1201468" y="1653664"/>
            <a:ext cx="7776616" cy="5754083"/>
            <a:chOff x="1417" y="8040"/>
            <a:chExt cx="9000" cy="6660"/>
          </a:xfrm>
        </p:grpSpPr>
        <p:sp>
          <p:nvSpPr>
            <p:cNvPr id="3099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417" y="8040"/>
              <a:ext cx="9000" cy="666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8" name="Text Box 26"/>
            <p:cNvSpPr txBox="1">
              <a:spLocks noChangeArrowheads="1"/>
            </p:cNvSpPr>
            <p:nvPr/>
          </p:nvSpPr>
          <p:spPr bwMode="auto">
            <a:xfrm>
              <a:off x="1957" y="8580"/>
              <a:ext cx="21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1007943" hangingPunct="1">
                <a:lnSpc>
                  <a:spcPct val="100000"/>
                </a:lnSpc>
                <a:buClrTx/>
                <a:buSzTx/>
              </a:pPr>
              <a:r>
                <a:rPr lang="fr-FR" sz="1300" i="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Citoyens</a:t>
              </a:r>
              <a:endParaRPr lang="fr-FR" sz="2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7" name="Text Box 25"/>
            <p:cNvSpPr txBox="1">
              <a:spLocks noChangeArrowheads="1"/>
            </p:cNvSpPr>
            <p:nvPr/>
          </p:nvSpPr>
          <p:spPr bwMode="auto">
            <a:xfrm>
              <a:off x="5017" y="8580"/>
              <a:ext cx="18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1007943" hangingPunct="1">
                <a:lnSpc>
                  <a:spcPct val="100000"/>
                </a:lnSpc>
                <a:buClrTx/>
                <a:buSzTx/>
              </a:pPr>
              <a:r>
                <a:rPr lang="fr-FR" sz="1300" i="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Opérateurs</a:t>
              </a:r>
            </a:p>
            <a:p>
              <a:pPr algn="ctr" defTabSz="1007943" hangingPunct="1">
                <a:lnSpc>
                  <a:spcPct val="100000"/>
                </a:lnSpc>
                <a:buClrTx/>
                <a:buSzTx/>
              </a:pPr>
              <a:r>
                <a:rPr lang="fr-FR" sz="1300" i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économiques</a:t>
              </a:r>
              <a:endParaRPr lang="fr-FR" sz="2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>
              <a:off x="8077" y="8580"/>
              <a:ext cx="18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1007943" hangingPunct="1">
                <a:lnSpc>
                  <a:spcPct val="100000"/>
                </a:lnSpc>
                <a:buClrTx/>
                <a:buSzTx/>
              </a:pPr>
              <a:r>
                <a:rPr lang="fr-FR" sz="1300" i="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Administrations</a:t>
              </a:r>
              <a:endParaRPr lang="fr-FR" sz="2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5" name="AutoShape 23"/>
            <p:cNvSpPr>
              <a:spLocks noChangeArrowheads="1"/>
            </p:cNvSpPr>
            <p:nvPr/>
          </p:nvSpPr>
          <p:spPr bwMode="auto">
            <a:xfrm>
              <a:off x="5197" y="9660"/>
              <a:ext cx="1260" cy="900"/>
            </a:xfrm>
            <a:prstGeom prst="bracePair">
              <a:avLst>
                <a:gd name="adj" fmla="val 8333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07943" hangingPunct="1">
                <a:lnSpc>
                  <a:spcPct val="100000"/>
                </a:lnSpc>
                <a:buClrTx/>
                <a:buSzTx/>
              </a:pPr>
              <a:r>
                <a:rPr lang="fr-FR" sz="900" i="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Réseaux de </a:t>
              </a:r>
              <a:r>
                <a:rPr lang="fr-FR" sz="900" i="0" dirty="0" err="1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télécommu-nications</a:t>
              </a:r>
              <a:endParaRPr lang="fr-FR" sz="2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4" name="AutoShape 22"/>
            <p:cNvSpPr>
              <a:spLocks noChangeArrowheads="1"/>
            </p:cNvSpPr>
            <p:nvPr/>
          </p:nvSpPr>
          <p:spPr bwMode="auto">
            <a:xfrm>
              <a:off x="5197" y="10920"/>
              <a:ext cx="1080" cy="1080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1007943" hangingPunct="1">
                <a:lnSpc>
                  <a:spcPct val="100000"/>
                </a:lnSpc>
                <a:buClrTx/>
                <a:buSzTx/>
              </a:pPr>
              <a:r>
                <a:rPr lang="fr-FR" sz="1300" i="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Info-hub</a:t>
              </a:r>
              <a:endParaRPr lang="fr-FR" sz="2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>
              <a:off x="3217" y="9120"/>
              <a:ext cx="198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>
              <a:off x="5916" y="9120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flipH="1">
              <a:off x="6457" y="9120"/>
              <a:ext cx="23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>
              <a:off x="5917" y="10560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9" name="Oval 17"/>
            <p:cNvSpPr>
              <a:spLocks noChangeArrowheads="1"/>
            </p:cNvSpPr>
            <p:nvPr/>
          </p:nvSpPr>
          <p:spPr bwMode="auto">
            <a:xfrm>
              <a:off x="1417" y="11460"/>
              <a:ext cx="198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1007943" hangingPunct="1">
                <a:lnSpc>
                  <a:spcPct val="100000"/>
                </a:lnSpc>
                <a:buClrTx/>
                <a:buSzTx/>
              </a:pPr>
              <a:r>
                <a:rPr lang="fr-FR" sz="1300" i="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Services </a:t>
              </a:r>
              <a:r>
                <a:rPr lang="fr-FR" sz="1300" i="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fiscaux</a:t>
              </a:r>
            </a:p>
            <a:p>
              <a:pPr algn="ctr" defTabSz="1007943" hangingPunct="1">
                <a:lnSpc>
                  <a:spcPct val="100000"/>
                </a:lnSpc>
                <a:buClrTx/>
                <a:buSzTx/>
              </a:pPr>
              <a:r>
                <a:rPr lang="fr-FR" sz="1300" i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fr-FR" sz="2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1597" y="12540"/>
              <a:ext cx="198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1007943" hangingPunct="1">
                <a:lnSpc>
                  <a:spcPct val="100000"/>
                </a:lnSpc>
                <a:buClrTx/>
                <a:buSzTx/>
              </a:pPr>
              <a:r>
                <a:rPr lang="fr-FR" sz="1300" i="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Douanes</a:t>
              </a:r>
              <a:endParaRPr lang="fr-FR" sz="2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7" name="Oval 15"/>
            <p:cNvSpPr>
              <a:spLocks noChangeArrowheads="1"/>
            </p:cNvSpPr>
            <p:nvPr/>
          </p:nvSpPr>
          <p:spPr bwMode="auto">
            <a:xfrm>
              <a:off x="8257" y="12540"/>
              <a:ext cx="198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1007943" hangingPunct="1">
                <a:lnSpc>
                  <a:spcPct val="100000"/>
                </a:lnSpc>
                <a:buClrTx/>
                <a:buSzTx/>
              </a:pPr>
              <a:r>
                <a:rPr lang="fr-FR" sz="1300" i="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Emploi</a:t>
              </a:r>
              <a:endParaRPr lang="fr-FR" sz="2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Oval 14"/>
            <p:cNvSpPr>
              <a:spLocks noChangeArrowheads="1"/>
            </p:cNvSpPr>
            <p:nvPr/>
          </p:nvSpPr>
          <p:spPr bwMode="auto">
            <a:xfrm>
              <a:off x="1643" y="13620"/>
              <a:ext cx="198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1007943" hangingPunct="1">
                <a:lnSpc>
                  <a:spcPct val="100000"/>
                </a:lnSpc>
                <a:buClrTx/>
                <a:buSzTx/>
              </a:pPr>
              <a:r>
                <a:rPr lang="fr-FR" sz="900" i="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Services de </a:t>
              </a:r>
              <a:r>
                <a:rPr lang="fr-FR" sz="900" i="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contrôles</a:t>
              </a:r>
              <a:r>
                <a:rPr lang="fr-FR" sz="1300" i="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fr-FR" sz="900" i="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techniques</a:t>
              </a:r>
              <a:endParaRPr lang="fr-FR" sz="2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auto">
            <a:xfrm>
              <a:off x="3937" y="13620"/>
              <a:ext cx="198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1007943" hangingPunct="1">
                <a:lnSpc>
                  <a:spcPct val="100000"/>
                </a:lnSpc>
                <a:buClrTx/>
                <a:buSzTx/>
              </a:pPr>
              <a:r>
                <a:rPr lang="fr-FR" sz="1000" i="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 Plates-formes logistiques</a:t>
              </a:r>
              <a:endParaRPr lang="fr-FR" sz="2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auto">
            <a:xfrm>
              <a:off x="6195" y="13643"/>
              <a:ext cx="198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1007943" hangingPunct="1">
                <a:lnSpc>
                  <a:spcPct val="100000"/>
                </a:lnSpc>
                <a:buClrTx/>
                <a:buSzTx/>
              </a:pPr>
              <a:r>
                <a:rPr lang="fr-FR" sz="1300" i="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Santé</a:t>
              </a:r>
              <a:endParaRPr lang="fr-FR" sz="1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1007943" eaLnBrk="0">
                <a:lnSpc>
                  <a:spcPct val="100000"/>
                </a:lnSpc>
                <a:buClrTx/>
                <a:buSzTx/>
              </a:pPr>
              <a:r>
                <a:rPr lang="fr-FR" sz="1300" i="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Hôpitaux</a:t>
              </a:r>
              <a:endParaRPr lang="fr-FR" sz="2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8257" y="13620"/>
              <a:ext cx="198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1007943" hangingPunct="1">
                <a:lnSpc>
                  <a:spcPct val="100000"/>
                </a:lnSpc>
                <a:buClrTx/>
                <a:buSzTx/>
              </a:pPr>
              <a:r>
                <a:rPr lang="fr-FR" sz="1300" i="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Assurances sociales</a:t>
              </a:r>
              <a:endParaRPr lang="fr-FR" sz="2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auto">
            <a:xfrm>
              <a:off x="8437" y="11460"/>
              <a:ext cx="198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1007943" hangingPunct="1">
                <a:lnSpc>
                  <a:spcPct val="100000"/>
                </a:lnSpc>
                <a:buClrTx/>
                <a:buSzTx/>
              </a:pPr>
              <a:r>
                <a:rPr lang="fr-FR" sz="1300" i="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Statistiques</a:t>
              </a:r>
              <a:endParaRPr lang="fr-FR" sz="20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 flipH="1">
              <a:off x="3397" y="11640"/>
              <a:ext cx="180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0" name="Line 8"/>
            <p:cNvSpPr>
              <a:spLocks noChangeShapeType="1"/>
            </p:cNvSpPr>
            <p:nvPr/>
          </p:nvSpPr>
          <p:spPr bwMode="auto">
            <a:xfrm flipH="1">
              <a:off x="3397" y="11820"/>
              <a:ext cx="180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9" name="Line 7"/>
            <p:cNvSpPr>
              <a:spLocks noChangeShapeType="1"/>
            </p:cNvSpPr>
            <p:nvPr/>
          </p:nvSpPr>
          <p:spPr bwMode="auto">
            <a:xfrm flipH="1">
              <a:off x="3397" y="12000"/>
              <a:ext cx="198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 flipH="1">
              <a:off x="5197" y="12000"/>
              <a:ext cx="36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5737" y="12000"/>
              <a:ext cx="72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6" name="Line 4"/>
            <p:cNvSpPr>
              <a:spLocks noChangeShapeType="1"/>
            </p:cNvSpPr>
            <p:nvPr/>
          </p:nvSpPr>
          <p:spPr bwMode="auto">
            <a:xfrm>
              <a:off x="6097" y="12000"/>
              <a:ext cx="234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5" name="Line 3"/>
            <p:cNvSpPr>
              <a:spLocks noChangeShapeType="1"/>
            </p:cNvSpPr>
            <p:nvPr/>
          </p:nvSpPr>
          <p:spPr bwMode="auto">
            <a:xfrm>
              <a:off x="6277" y="11820"/>
              <a:ext cx="198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4" name="Line 2"/>
            <p:cNvSpPr>
              <a:spLocks noChangeShapeType="1"/>
            </p:cNvSpPr>
            <p:nvPr/>
          </p:nvSpPr>
          <p:spPr bwMode="auto">
            <a:xfrm>
              <a:off x="6277" y="11640"/>
              <a:ext cx="216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420" y="301625"/>
            <a:ext cx="7234238" cy="957263"/>
          </a:xfrm>
        </p:spPr>
        <p:txBody>
          <a:bodyPr/>
          <a:lstStyle/>
          <a:p>
            <a:r>
              <a:rPr lang="fr-FR" dirty="0" smtClean="0"/>
              <a:t>Miser sur le co - développement de solutions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éviter d’acquérir une solution « clés en mains », très chère et longue à installer ; </a:t>
            </a:r>
          </a:p>
          <a:p>
            <a:r>
              <a:rPr lang="fr-FR" dirty="0" smtClean="0"/>
              <a:t>Pour ne pas « bricoler » sans cesse cette solution importée (interfaces/tables de fichiers);</a:t>
            </a:r>
          </a:p>
          <a:p>
            <a:r>
              <a:rPr lang="fr-FR" dirty="0" smtClean="0"/>
              <a:t>Pour s’adapter facilement et progressivement aux besoins ;</a:t>
            </a:r>
          </a:p>
          <a:p>
            <a:r>
              <a:rPr lang="fr-FR" dirty="0" smtClean="0"/>
              <a:t>Pour utiliser les compétences locales (nombreux ingénieurs et techniciens sur place) ;</a:t>
            </a:r>
          </a:p>
          <a:p>
            <a:r>
              <a:rPr lang="fr-FR" dirty="0" smtClean="0"/>
              <a:t>Pour stimuler l’émergence d’un secteur NTIC dans les pays du corridor.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15CF813-9860-4996-B0F3-0A64E790F90C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735296" y="301625"/>
            <a:ext cx="7234238" cy="957263"/>
          </a:xfrm>
        </p:spPr>
        <p:txBody>
          <a:bodyPr/>
          <a:lstStyle/>
          <a:p>
            <a:r>
              <a:rPr lang="fr-FR" dirty="0" smtClean="0"/>
              <a:t>Le réseau routier est pratiquement interconnecté mais peu efficient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15CF813-9860-4996-B0F3-0A64E790F90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18434" name="Picture 2" descr="F:\CEDEAO carte réseau routi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956" y="1422383"/>
            <a:ext cx="7850140" cy="59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défi de la fluidité des transports en Afrique de l’Ouest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opérations de transit inter - Etats sont en Afrique de l’Ouest </a:t>
            </a:r>
            <a:r>
              <a:rPr lang="fr-FR" u="sng" dirty="0" smtClean="0"/>
              <a:t>les plus chères du monde</a:t>
            </a:r>
            <a:r>
              <a:rPr lang="fr-FR" dirty="0" smtClean="0"/>
              <a:t>,</a:t>
            </a:r>
          </a:p>
          <a:p>
            <a:r>
              <a:rPr lang="fr-FR" dirty="0" smtClean="0"/>
              <a:t>Les </a:t>
            </a:r>
            <a:r>
              <a:rPr lang="fr-FR" u="sng" dirty="0" smtClean="0"/>
              <a:t>causes</a:t>
            </a:r>
            <a:r>
              <a:rPr lang="fr-FR" dirty="0" smtClean="0"/>
              <a:t> sont multiples :</a:t>
            </a:r>
          </a:p>
          <a:p>
            <a:pPr lvl="1"/>
            <a:r>
              <a:rPr lang="fr-FR" dirty="0" smtClean="0"/>
              <a:t>Délais de sortie du port aléatoires,</a:t>
            </a:r>
          </a:p>
          <a:p>
            <a:pPr lvl="1"/>
            <a:r>
              <a:rPr lang="fr-FR" dirty="0" smtClean="0"/>
              <a:t>Succession de documents douaniers sur le parcours</a:t>
            </a:r>
          </a:p>
          <a:p>
            <a:pPr lvl="1"/>
            <a:r>
              <a:rPr lang="fr-FR" dirty="0" smtClean="0"/>
              <a:t>Escortes douanières,</a:t>
            </a:r>
          </a:p>
          <a:p>
            <a:pPr lvl="1"/>
            <a:r>
              <a:rPr lang="fr-FR" i="1" dirty="0" smtClean="0"/>
              <a:t>Check points </a:t>
            </a:r>
            <a:r>
              <a:rPr lang="fr-FR" dirty="0" smtClean="0"/>
              <a:t>tout au long de la route,</a:t>
            </a:r>
          </a:p>
          <a:p>
            <a:pPr lvl="1"/>
            <a:r>
              <a:rPr lang="fr-FR" dirty="0" smtClean="0"/>
              <a:t>Procédures très longues aux frontières,</a:t>
            </a:r>
          </a:p>
          <a:p>
            <a:pPr lvl="1"/>
            <a:r>
              <a:rPr lang="fr-FR" dirty="0" smtClean="0"/>
              <a:t>Dédouanement à destination dans des lieux précis, parfois éloignés des sièges d’activités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AF218705-C0F9-430F-AF6B-E925DEBD6DB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Attentes aux frontières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15CF813-9860-4996-B0F3-0A64E790F90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1026" name="Picture 2" descr="C:\Users\Bernard STOVEN\Pictures\ECOWAS Lomé Frontière Togo Lomé\IMG_5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01" y="1853625"/>
            <a:ext cx="4799673" cy="3600000"/>
          </a:xfrm>
          <a:prstGeom prst="rect">
            <a:avLst/>
          </a:prstGeom>
          <a:noFill/>
        </p:spPr>
      </p:pic>
      <p:pic>
        <p:nvPicPr>
          <p:cNvPr id="1027" name="Picture 3" descr="C:\Users\Bernard STOVEN\Pictures\172CANON\IMG_72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8096" y="1851011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5296" y="136499"/>
            <a:ext cx="7234238" cy="957263"/>
          </a:xfrm>
        </p:spPr>
        <p:txBody>
          <a:bodyPr/>
          <a:lstStyle/>
          <a:p>
            <a:r>
              <a:rPr lang="fr-FR" dirty="0" smtClean="0"/>
              <a:t>Contrôles et Check points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A2B616B-E793-45B9-9FFE-4834390673B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3074" name="Picture 2" descr="C:\Users\Bernard STOVEN\Pictures\170CANON\IMG_7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0410" y="1851011"/>
            <a:ext cx="4944000" cy="3708000"/>
          </a:xfrm>
          <a:prstGeom prst="rect">
            <a:avLst/>
          </a:prstGeom>
          <a:noFill/>
        </p:spPr>
      </p:pic>
      <p:pic>
        <p:nvPicPr>
          <p:cNvPr id="3075" name="Picture 3" descr="C:\Users\Bernard STOVEN\Pictures\Abuja-Cotonou avril 2008\IMG_5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51011"/>
            <a:ext cx="5040000" cy="37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Escortes douanières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Titre de la présentation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A2B616B-E793-45B9-9FFE-4834390673B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1026" name="Picture 2" descr="C:\Users\Bernard STOVEN\Pictures\167CANON\IMG_6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52" y="1851011"/>
            <a:ext cx="3537000" cy="4716000"/>
          </a:xfrm>
          <a:prstGeom prst="rect">
            <a:avLst/>
          </a:prstGeom>
          <a:noFill/>
        </p:spPr>
      </p:pic>
      <p:pic>
        <p:nvPicPr>
          <p:cNvPr id="1027" name="Picture 3" descr="C:\Users\Bernard STOVEN\Pictures\Abuja-Cotonou avril 2008\IMG_5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6972" y="1849357"/>
            <a:ext cx="6384000" cy="47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3858" y="207937"/>
            <a:ext cx="7234238" cy="957263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dirty="0" smtClean="0"/>
              <a:t>Actuellement, une </a:t>
            </a:r>
            <a:r>
              <a:rPr lang="fr-FR" dirty="0" smtClean="0"/>
              <a:t>logistique éclatée</a:t>
            </a:r>
            <a:endParaRPr lang="fr-FR" b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u="sng" dirty="0" smtClean="0"/>
              <a:t>P</a:t>
            </a:r>
            <a:r>
              <a:rPr lang="fr-FR" u="sng" dirty="0" smtClean="0"/>
              <a:t>lusieurs </a:t>
            </a:r>
            <a:r>
              <a:rPr lang="fr-FR" u="sng" dirty="0" smtClean="0"/>
              <a:t>segments</a:t>
            </a:r>
            <a:r>
              <a:rPr lang="fr-FR" dirty="0" smtClean="0"/>
              <a:t> </a:t>
            </a:r>
            <a:r>
              <a:rPr lang="fr-FR" dirty="0" smtClean="0"/>
              <a:t>sont juxtaposés :</a:t>
            </a:r>
            <a:endParaRPr lang="fr-FR" dirty="0" smtClean="0"/>
          </a:p>
          <a:p>
            <a:pPr lvl="1">
              <a:lnSpc>
                <a:spcPct val="100000"/>
              </a:lnSpc>
            </a:pPr>
            <a:r>
              <a:rPr lang="fr-FR" dirty="0" smtClean="0"/>
              <a:t>1) passage portuaire et dédouanement, </a:t>
            </a:r>
          </a:p>
          <a:p>
            <a:pPr lvl="1">
              <a:lnSpc>
                <a:spcPct val="100000"/>
              </a:lnSpc>
            </a:pPr>
            <a:r>
              <a:rPr lang="fr-FR" dirty="0" smtClean="0"/>
              <a:t>2) du port à la première frontière,</a:t>
            </a:r>
          </a:p>
          <a:p>
            <a:pPr lvl="1">
              <a:lnSpc>
                <a:spcPct val="100000"/>
              </a:lnSpc>
            </a:pPr>
            <a:r>
              <a:rPr lang="fr-FR" dirty="0" smtClean="0"/>
              <a:t>3) de la première frontière à la seconde,</a:t>
            </a:r>
          </a:p>
          <a:p>
            <a:pPr lvl="1">
              <a:lnSpc>
                <a:spcPct val="100000"/>
              </a:lnSpc>
            </a:pPr>
            <a:r>
              <a:rPr lang="fr-FR" dirty="0" smtClean="0"/>
              <a:t>4) de la seconde au Centre de Dédouanement,</a:t>
            </a:r>
          </a:p>
          <a:p>
            <a:pPr lvl="1">
              <a:lnSpc>
                <a:spcPct val="100000"/>
              </a:lnSpc>
            </a:pPr>
            <a:r>
              <a:rPr lang="fr-FR" dirty="0" smtClean="0"/>
              <a:t>5) du Centre au lieu d’utilisation.</a:t>
            </a:r>
          </a:p>
          <a:p>
            <a:r>
              <a:rPr lang="fr-FR" dirty="0" smtClean="0"/>
              <a:t>Du fait des goulots, il y a </a:t>
            </a:r>
            <a:r>
              <a:rPr lang="fr-FR" u="sng" dirty="0" smtClean="0"/>
              <a:t>discontinuité de la chaîne d’approvisionnement</a:t>
            </a:r>
            <a:r>
              <a:rPr lang="fr-FR" dirty="0" smtClean="0"/>
              <a:t>  :</a:t>
            </a:r>
          </a:p>
          <a:p>
            <a:pPr lvl="1"/>
            <a:r>
              <a:rPr lang="fr-FR" dirty="0" smtClean="0"/>
              <a:t>La cargaison est immobilisée à plusieurs reprises</a:t>
            </a:r>
          </a:p>
          <a:p>
            <a:pPr lvl="1"/>
            <a:r>
              <a:rPr lang="fr-FR" dirty="0" smtClean="0"/>
              <a:t>La même transaction donne lieu à plusieurs ressaisies d’informations et plusieurs garanties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15CF813-9860-4996-B0F3-0A64E790F90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KAR BaseR-seauIm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 Narrow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2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DAKAR BaseR-seauIm</Template>
  <TotalTime>4294</TotalTime>
  <Words>1794</Words>
  <PresentationFormat>Personnalisé</PresentationFormat>
  <Paragraphs>376</Paragraphs>
  <Slides>32</Slides>
  <Notes>32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DAKAR BaseR-seauIm</vt:lpstr>
      <vt:lpstr>Conférence Internationale sur les Guichets Uniques </vt:lpstr>
      <vt:lpstr>Diapositive 2</vt:lpstr>
      <vt:lpstr>Corridor : en vue d’assurer la fluidité</vt:lpstr>
      <vt:lpstr>Le réseau routier est pratiquement interconnecté mais peu efficient</vt:lpstr>
      <vt:lpstr>Le défi de la fluidité des transports en Afrique de l’Ouest</vt:lpstr>
      <vt:lpstr>Attentes aux frontières</vt:lpstr>
      <vt:lpstr>Contrôles et Check points</vt:lpstr>
      <vt:lpstr>Escortes douanières</vt:lpstr>
      <vt:lpstr> Actuellement, une logistique éclatée</vt:lpstr>
      <vt:lpstr>La problématique du Guichet Unique se trouve relancée par le concept de corridor</vt:lpstr>
      <vt:lpstr>Les pôles informationnels à fédérer  sur un port maritime</vt:lpstr>
      <vt:lpstr>Quels enjeux ?</vt:lpstr>
      <vt:lpstr>Il faut maintenant  prendre en compte l’hinterland</vt:lpstr>
      <vt:lpstr>Envisager les différentes dimensions du transit</vt:lpstr>
      <vt:lpstr>S’appuyer sur les accords internationaux</vt:lpstr>
      <vt:lpstr>Réaliser l’inter – opérabilité sur les corridors</vt:lpstr>
      <vt:lpstr>Les signes d’espoir</vt:lpstr>
      <vt:lpstr>Nouvelle plate-forme logistique avec  « guichet unique » à Kayes (Mali)</vt:lpstr>
      <vt:lpstr>Les pré-requis</vt:lpstr>
      <vt:lpstr>Normalisation du contrat de transport</vt:lpstr>
      <vt:lpstr>Normalisation du Carnet TRIE</vt:lpstr>
      <vt:lpstr>Le transit : une opportunité pour les Guichets Uniques</vt:lpstr>
      <vt:lpstr>Que faut-il faire pour lancer la démarche ?</vt:lpstr>
      <vt:lpstr>Quels sont les premiers interlocuteurs à aborder ?</vt:lpstr>
      <vt:lpstr>Quels sont les avantages que chacun pourra retirer ?</vt:lpstr>
      <vt:lpstr>Quels sont les risques ?</vt:lpstr>
      <vt:lpstr>Quelles doivent être les précautions à prendre dès le début du projet ?</vt:lpstr>
      <vt:lpstr>Quelles sont les principales étapes à franchir  pour dématérialiser ?</vt:lpstr>
      <vt:lpstr>En quoi consiste l’analyse des scénarios ?</vt:lpstr>
      <vt:lpstr> Les étapes à franchir pour sortir du port</vt:lpstr>
      <vt:lpstr> Du Guichet Unique Portuaire au hub informationnel </vt:lpstr>
      <vt:lpstr>Miser sur le co - développement de solutions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Bernard STOVEN</dc:creator>
  <cp:lastModifiedBy>Bernard STOVEN</cp:lastModifiedBy>
  <cp:revision>143</cp:revision>
  <dcterms:created xsi:type="dcterms:W3CDTF">2008-10-23T11:29:19Z</dcterms:created>
  <dcterms:modified xsi:type="dcterms:W3CDTF">2008-11-07T10:53:52Z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priétaire">
    <vt:lpwstr>RéseauIm.org</vt:lpwstr>
  </property>
  <property fmtid="{D5CDD505-2E9C-101B-9397-08002B2CF9AE}" pid="3" name="Entité">
    <vt:lpwstr>Réseau Im France pour RéseauIm.org</vt:lpwstr>
  </property>
  <property fmtid="{D5CDD505-2E9C-101B-9397-08002B2CF9AE}" pid="4" name="Concepteur">
    <vt:lpwstr>Marcel DETURCHE (personne auteur du modèle)</vt:lpwstr>
  </property>
  <property fmtid="{D5CDD505-2E9C-101B-9397-08002B2CF9AE}" pid="5" name="Gestionnaire">
    <vt:lpwstr>Marcel DETURCHE (personne gestionnaire du document)</vt:lpwstr>
  </property>
</Properties>
</file>